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sldIdLst>
    <p:sldId id="366" r:id="rId2"/>
    <p:sldId id="256" r:id="rId3"/>
    <p:sldId id="260" r:id="rId4"/>
    <p:sldId id="337" r:id="rId5"/>
    <p:sldId id="338" r:id="rId6"/>
    <p:sldId id="339" r:id="rId7"/>
    <p:sldId id="340" r:id="rId8"/>
    <p:sldId id="341" r:id="rId9"/>
    <p:sldId id="342" r:id="rId10"/>
    <p:sldId id="355" r:id="rId11"/>
    <p:sldId id="343" r:id="rId12"/>
    <p:sldId id="358" r:id="rId13"/>
    <p:sldId id="361" r:id="rId14"/>
    <p:sldId id="362" r:id="rId15"/>
    <p:sldId id="365" r:id="rId16"/>
    <p:sldId id="363" r:id="rId17"/>
    <p:sldId id="364" r:id="rId18"/>
    <p:sldId id="349" r:id="rId19"/>
    <p:sldId id="351" r:id="rId20"/>
    <p:sldId id="359" r:id="rId21"/>
    <p:sldId id="360" r:id="rId22"/>
    <p:sldId id="352" r:id="rId23"/>
    <p:sldId id="353" r:id="rId24"/>
    <p:sldId id="354" r:id="rId25"/>
    <p:sldId id="346" r:id="rId26"/>
    <p:sldId id="348" r:id="rId27"/>
    <p:sldId id="310" r:id="rId28"/>
    <p:sldId id="311" r:id="rId29"/>
    <p:sldId id="356" r:id="rId30"/>
    <p:sldId id="357" r:id="rId31"/>
    <p:sldId id="335" r:id="rId32"/>
    <p:sldId id="336" r:id="rId33"/>
    <p:sldId id="261" r:id="rId34"/>
    <p:sldId id="266" r:id="rId35"/>
    <p:sldId id="312" r:id="rId36"/>
    <p:sldId id="264" r:id="rId37"/>
    <p:sldId id="265" r:id="rId38"/>
    <p:sldId id="313" r:id="rId39"/>
    <p:sldId id="267" r:id="rId40"/>
    <p:sldId id="268" r:id="rId41"/>
    <p:sldId id="270" r:id="rId42"/>
    <p:sldId id="271" r:id="rId43"/>
    <p:sldId id="274" r:id="rId44"/>
    <p:sldId id="297" r:id="rId45"/>
    <p:sldId id="298" r:id="rId46"/>
    <p:sldId id="299" r:id="rId47"/>
    <p:sldId id="300" r:id="rId48"/>
    <p:sldId id="25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tski slog 1 – poudarek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4510" autoAdjust="0"/>
  </p:normalViewPr>
  <p:slideViewPr>
    <p:cSldViewPr snapToGrid="0" snapToObjects="1">
      <p:cViewPr varScale="1">
        <p:scale>
          <a:sx n="74" d="100"/>
          <a:sy n="74" d="100"/>
        </p:scale>
        <p:origin x="1747" y="77"/>
      </p:cViewPr>
      <p:guideLst/>
    </p:cSldViewPr>
  </p:slideViewPr>
  <p:outlineViewPr>
    <p:cViewPr>
      <p:scale>
        <a:sx n="33" d="100"/>
        <a:sy n="33" d="100"/>
      </p:scale>
      <p:origin x="0" y="-4344"/>
    </p:cViewPr>
  </p:outlineViewPr>
  <p:notesTextViewPr>
    <p:cViewPr>
      <p:scale>
        <a:sx n="1" d="1"/>
        <a:sy n="1" d="1"/>
      </p:scale>
      <p:origin x="0" y="0"/>
    </p:cViewPr>
  </p:notesTextViewPr>
  <p:sorterViewPr>
    <p:cViewPr>
      <p:scale>
        <a:sx n="100" d="100"/>
        <a:sy n="100" d="100"/>
      </p:scale>
      <p:origin x="0" y="-10373"/>
    </p:cViewPr>
  </p:sorterViewPr>
  <p:notesViewPr>
    <p:cSldViewPr snapToGrid="0" snapToObject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65E0A-0DCE-DE4D-AAE5-8CAAE0B12FE8}" type="datetimeFigureOut">
              <a:rPr lang="en-US" smtClean="0"/>
              <a:t>10/23/2023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2E568-B760-784D-925F-6E87DCABA666}" type="slidenum">
              <a:rPr lang="en-US" smtClean="0"/>
              <a:t>‹#›</a:t>
            </a:fld>
            <a:endParaRPr lang="en-US"/>
          </a:p>
        </p:txBody>
      </p:sp>
    </p:spTree>
    <p:extLst>
      <p:ext uri="{BB962C8B-B14F-4D97-AF65-F5344CB8AC3E}">
        <p14:creationId xmlns:p14="http://schemas.microsoft.com/office/powerpoint/2010/main" val="105719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45F2E568-B760-784D-925F-6E87DCABA666}" type="slidenum">
              <a:rPr lang="en-US" smtClean="0"/>
              <a:t>48</a:t>
            </a:fld>
            <a:endParaRPr lang="en-US"/>
          </a:p>
        </p:txBody>
      </p:sp>
    </p:spTree>
    <p:extLst>
      <p:ext uri="{BB962C8B-B14F-4D97-AF65-F5344CB8AC3E}">
        <p14:creationId xmlns:p14="http://schemas.microsoft.com/office/powerpoint/2010/main" val="207430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4792" y="1359325"/>
            <a:ext cx="7829550" cy="2241602"/>
          </a:xfrm>
        </p:spPr>
        <p:txBody>
          <a:bodyPr anchor="b"/>
          <a:lstStyle>
            <a:lvl1pPr algn="ctr">
              <a:defRPr sz="6000"/>
            </a:lvl1pPr>
          </a:lstStyle>
          <a:p>
            <a:r>
              <a:rPr lang="en-US" dirty="0" err="1"/>
              <a:t>Misel</a:t>
            </a:r>
            <a:r>
              <a:rPr lang="en-US" dirty="0"/>
              <a:t>/</a:t>
            </a:r>
            <a:r>
              <a:rPr lang="en-US" dirty="0" err="1"/>
              <a:t>naslov</a:t>
            </a:r>
            <a:endParaRPr lang="en-US" dirty="0"/>
          </a:p>
        </p:txBody>
      </p:sp>
      <p:sp>
        <p:nvSpPr>
          <p:cNvPr id="4" name="Date Placeholder 3"/>
          <p:cNvSpPr>
            <a:spLocks noGrp="1"/>
          </p:cNvSpPr>
          <p:nvPr>
            <p:ph type="dt" sz="half" idx="10"/>
          </p:nvPr>
        </p:nvSpPr>
        <p:spPr/>
        <p:txBody>
          <a:bodyPr/>
          <a:lstStyle/>
          <a:p>
            <a:fld id="{8BDB3702-6671-E64E-949C-1EA57FDAEABF}"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236BC5-AC22-9840-8B34-55A01FC3D355}" type="slidenum">
              <a:rPr lang="en-US" smtClean="0"/>
              <a:t>‹#›</a:t>
            </a:fld>
            <a:endParaRPr lang="en-US" dirty="0"/>
          </a:p>
        </p:txBody>
      </p:sp>
    </p:spTree>
    <p:extLst>
      <p:ext uri="{BB962C8B-B14F-4D97-AF65-F5344CB8AC3E}">
        <p14:creationId xmlns:p14="http://schemas.microsoft.com/office/powerpoint/2010/main" val="13589497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9561" y="1960169"/>
            <a:ext cx="7635210" cy="1258837"/>
          </a:xfrm>
        </p:spPr>
        <p:txBody>
          <a:bodyPr anchor="b"/>
          <a:lstStyle>
            <a:lvl1pPr>
              <a:defRPr sz="6000"/>
            </a:lvl1pPr>
          </a:lstStyle>
          <a:p>
            <a:r>
              <a:rPr lang="sl-SI"/>
              <a:t>Citat / misel / naslov</a:t>
            </a:r>
            <a:endParaRPr lang="en-US" dirty="0"/>
          </a:p>
        </p:txBody>
      </p:sp>
      <p:sp>
        <p:nvSpPr>
          <p:cNvPr id="3" name="Text Placeholder 2"/>
          <p:cNvSpPr>
            <a:spLocks noGrp="1"/>
          </p:cNvSpPr>
          <p:nvPr>
            <p:ph type="body" idx="1" hasCustomPrompt="1"/>
          </p:nvPr>
        </p:nvSpPr>
        <p:spPr>
          <a:xfrm>
            <a:off x="623887" y="4876800"/>
            <a:ext cx="8146487" cy="121285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a:t>Besedilo</a:t>
            </a:r>
          </a:p>
        </p:txBody>
      </p:sp>
      <p:sp>
        <p:nvSpPr>
          <p:cNvPr id="4" name="Date Placeholder 3"/>
          <p:cNvSpPr>
            <a:spLocks noGrp="1"/>
          </p:cNvSpPr>
          <p:nvPr>
            <p:ph type="dt" sz="half" idx="10"/>
          </p:nvPr>
        </p:nvSpPr>
        <p:spPr/>
        <p:txBody>
          <a:bodyPr/>
          <a:lstStyle/>
          <a:p>
            <a:fld id="{8BDB3702-6671-E64E-949C-1EA57FDAEAB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6BC5-AC22-9840-8B34-55A01FC3D355}" type="slidenum">
              <a:rPr lang="en-US" smtClean="0"/>
              <a:t>‹#›</a:t>
            </a:fld>
            <a:endParaRPr lang="en-US"/>
          </a:p>
        </p:txBody>
      </p:sp>
    </p:spTree>
    <p:extLst>
      <p:ext uri="{BB962C8B-B14F-4D97-AF65-F5344CB8AC3E}">
        <p14:creationId xmlns:p14="http://schemas.microsoft.com/office/powerpoint/2010/main" val="95065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BDB3702-6671-E64E-949C-1EA57FDAEABF}"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36BC5-AC22-9840-8B34-55A01FC3D355}" type="slidenum">
              <a:rPr lang="en-US" smtClean="0"/>
              <a:t>‹#›</a:t>
            </a:fld>
            <a:endParaRPr lang="en-US"/>
          </a:p>
        </p:txBody>
      </p:sp>
      <p:sp>
        <p:nvSpPr>
          <p:cNvPr id="11" name="Content Placeholder 2"/>
          <p:cNvSpPr>
            <a:spLocks noGrp="1"/>
          </p:cNvSpPr>
          <p:nvPr>
            <p:ph idx="1" hasCustomPrompt="1"/>
          </p:nvPr>
        </p:nvSpPr>
        <p:spPr>
          <a:xfrm>
            <a:off x="1573161" y="4411510"/>
            <a:ext cx="6942189" cy="730761"/>
          </a:xfrm>
        </p:spPr>
        <p:txBody>
          <a:bodyPr/>
          <a:lstStyle>
            <a:lvl1pPr marL="0" indent="0">
              <a:buNone/>
              <a:defRPr/>
            </a:lvl1pPr>
          </a:lstStyle>
          <a:p>
            <a:pPr lvl="0"/>
            <a:r>
              <a:rPr lang="sl-SI"/>
              <a:t>Ime predavatelja in/ali </a:t>
            </a:r>
            <a:r>
              <a:rPr lang="sl-SI" dirty="0"/>
              <a:t>teme</a:t>
            </a:r>
          </a:p>
        </p:txBody>
      </p:sp>
    </p:spTree>
    <p:extLst>
      <p:ext uri="{BB962C8B-B14F-4D97-AF65-F5344CB8AC3E}">
        <p14:creationId xmlns:p14="http://schemas.microsoft.com/office/powerpoint/2010/main" val="471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l-SI" dirty="0"/>
              <a:t>Naslov – vsebinski slajd</a:t>
            </a:r>
            <a:endParaRPr lang="en-US" dirty="0"/>
          </a:p>
        </p:txBody>
      </p:sp>
      <p:sp>
        <p:nvSpPr>
          <p:cNvPr id="3" name="Content Placeholder 2"/>
          <p:cNvSpPr>
            <a:spLocks noGrp="1"/>
          </p:cNvSpPr>
          <p:nvPr>
            <p:ph idx="1" hasCustomPrompt="1"/>
          </p:nvPr>
        </p:nvSpPr>
        <p:spPr>
          <a:xfrm>
            <a:off x="632813" y="1955730"/>
            <a:ext cx="7886700" cy="4351338"/>
          </a:xfrm>
        </p:spPr>
        <p:txBody>
          <a:bodyPr/>
          <a:lstStyle/>
          <a:p>
            <a:pPr lvl="0"/>
            <a:r>
              <a:rPr lang="sl-SI" dirty="0"/>
              <a:t>Veliko besedilo</a:t>
            </a:r>
          </a:p>
          <a:p>
            <a:pPr lvl="1"/>
            <a:r>
              <a:rPr lang="sl-SI" dirty="0"/>
              <a:t>Second level</a:t>
            </a:r>
          </a:p>
          <a:p>
            <a:pPr lvl="2"/>
            <a:r>
              <a:rPr lang="sl-SI" dirty="0"/>
              <a:t>Third level</a:t>
            </a:r>
          </a:p>
          <a:p>
            <a:pPr lvl="3"/>
            <a:r>
              <a:rPr lang="sl-SI" dirty="0"/>
              <a:t>Fourth level</a:t>
            </a:r>
          </a:p>
          <a:p>
            <a:pPr lvl="4"/>
            <a:r>
              <a:rPr lang="sl-SI" dirty="0"/>
              <a:t>Fifth level</a:t>
            </a:r>
            <a:endParaRPr lang="en-US" dirty="0"/>
          </a:p>
        </p:txBody>
      </p:sp>
      <p:sp>
        <p:nvSpPr>
          <p:cNvPr id="4" name="Date Placeholder 3"/>
          <p:cNvSpPr>
            <a:spLocks noGrp="1"/>
          </p:cNvSpPr>
          <p:nvPr>
            <p:ph type="dt" sz="half" idx="10"/>
          </p:nvPr>
        </p:nvSpPr>
        <p:spPr/>
        <p:txBody>
          <a:bodyPr/>
          <a:lstStyle/>
          <a:p>
            <a:fld id="{8BDB3702-6671-E64E-949C-1EA57FDAEAB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6BC5-AC22-9840-8B34-55A01FC3D355}" type="slidenum">
              <a:rPr lang="en-US" smtClean="0"/>
              <a:t>‹#›</a:t>
            </a:fld>
            <a:endParaRPr lang="en-US"/>
          </a:p>
        </p:txBody>
      </p:sp>
    </p:spTree>
    <p:extLst>
      <p:ext uri="{BB962C8B-B14F-4D97-AF65-F5344CB8AC3E}">
        <p14:creationId xmlns:p14="http://schemas.microsoft.com/office/powerpoint/2010/main" val="138051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BDB3702-6671-E64E-949C-1EA57FDAEAB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36BC5-AC22-9840-8B34-55A01FC3D355}" type="slidenum">
              <a:rPr lang="en-US" smtClean="0"/>
              <a:t>‹#›</a:t>
            </a:fld>
            <a:endParaRPr lang="en-US"/>
          </a:p>
        </p:txBody>
      </p:sp>
      <p:sp>
        <p:nvSpPr>
          <p:cNvPr id="8" name="Content Placeholder 2"/>
          <p:cNvSpPr>
            <a:spLocks noGrp="1"/>
          </p:cNvSpPr>
          <p:nvPr>
            <p:ph idx="1" hasCustomPrompt="1"/>
          </p:nvPr>
        </p:nvSpPr>
        <p:spPr>
          <a:xfrm>
            <a:off x="628650" y="2121700"/>
            <a:ext cx="7886700" cy="4351338"/>
          </a:xfrm>
        </p:spPr>
        <p:txBody>
          <a:bodyPr/>
          <a:lstStyle/>
          <a:p>
            <a:pPr lvl="0"/>
            <a:r>
              <a:rPr lang="sl-SI" dirty="0"/>
              <a:t>Veliko besedilo</a:t>
            </a:r>
          </a:p>
          <a:p>
            <a:pPr lvl="1"/>
            <a:r>
              <a:rPr lang="sl-SI" dirty="0"/>
              <a:t>Second level</a:t>
            </a:r>
          </a:p>
          <a:p>
            <a:pPr lvl="2"/>
            <a:r>
              <a:rPr lang="sl-SI" dirty="0"/>
              <a:t>Third level</a:t>
            </a:r>
          </a:p>
          <a:p>
            <a:pPr lvl="3"/>
            <a:r>
              <a:rPr lang="sl-SI" dirty="0"/>
              <a:t>Fourth level</a:t>
            </a:r>
          </a:p>
          <a:p>
            <a:pPr lvl="4"/>
            <a:r>
              <a:rPr lang="sl-SI" dirty="0"/>
              <a:t>Fifth level</a:t>
            </a:r>
            <a:endParaRPr lang="en-US" dirty="0"/>
          </a:p>
        </p:txBody>
      </p:sp>
      <p:sp>
        <p:nvSpPr>
          <p:cNvPr id="9" name="Title 1"/>
          <p:cNvSpPr>
            <a:spLocks noGrp="1"/>
          </p:cNvSpPr>
          <p:nvPr>
            <p:ph type="title" hasCustomPrompt="1"/>
          </p:nvPr>
        </p:nvSpPr>
        <p:spPr>
          <a:xfrm>
            <a:off x="628650" y="593321"/>
            <a:ext cx="7886700" cy="1199536"/>
          </a:xfrm>
        </p:spPr>
        <p:txBody>
          <a:bodyPr/>
          <a:lstStyle/>
          <a:p>
            <a:r>
              <a:rPr lang="sl-SI" dirty="0"/>
              <a:t>Naslov</a:t>
            </a:r>
            <a:endParaRPr lang="en-US" dirty="0"/>
          </a:p>
        </p:txBody>
      </p:sp>
    </p:spTree>
    <p:extLst>
      <p:ext uri="{BB962C8B-B14F-4D97-AF65-F5344CB8AC3E}">
        <p14:creationId xmlns:p14="http://schemas.microsoft.com/office/powerpoint/2010/main" val="35265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B3702-6671-E64E-949C-1EA57FDAEABF}"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36BC5-AC22-9840-8B34-55A01FC3D355}" type="slidenum">
              <a:rPr lang="en-US" smtClean="0"/>
              <a:t>‹#›</a:t>
            </a:fld>
            <a:endParaRPr lang="en-US"/>
          </a:p>
        </p:txBody>
      </p:sp>
    </p:spTree>
    <p:extLst>
      <p:ext uri="{BB962C8B-B14F-4D97-AF65-F5344CB8AC3E}">
        <p14:creationId xmlns:p14="http://schemas.microsoft.com/office/powerpoint/2010/main" val="12921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B3AE25-CC08-544F-9165-606D456A378D}"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210281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0932"/>
            <a:ext cx="7886700" cy="1199536"/>
          </a:xfrm>
          <a:prstGeom prst="rect">
            <a:avLst/>
          </a:prstGeom>
        </p:spPr>
        <p:txBody>
          <a:bodyPr vert="horz" lIns="91440" tIns="45720" rIns="91440" bIns="45720" rtlCol="0" anchor="ctr">
            <a:normAutofit/>
          </a:bodyPr>
          <a:lstStyle/>
          <a:p>
            <a:r>
              <a:rPr lang="sl-SI" dirty="0"/>
              <a:t>Naslov veliki</a:t>
            </a:r>
            <a:endParaRPr lang="en-US" dirty="0"/>
          </a:p>
        </p:txBody>
      </p:sp>
      <p:sp>
        <p:nvSpPr>
          <p:cNvPr id="3" name="Text Placeholder 2"/>
          <p:cNvSpPr>
            <a:spLocks noGrp="1"/>
          </p:cNvSpPr>
          <p:nvPr>
            <p:ph type="body" idx="1"/>
          </p:nvPr>
        </p:nvSpPr>
        <p:spPr>
          <a:xfrm>
            <a:off x="632813" y="2121700"/>
            <a:ext cx="7886700" cy="4351338"/>
          </a:xfrm>
          <a:prstGeom prst="rect">
            <a:avLst/>
          </a:prstGeom>
        </p:spPr>
        <p:txBody>
          <a:bodyPr vert="horz" lIns="91440" tIns="45720" rIns="91440" bIns="45720" rtlCol="0">
            <a:normAutofit/>
          </a:bodyPr>
          <a:lstStyle/>
          <a:p>
            <a:pPr lvl="0"/>
            <a:r>
              <a:rPr lang="sl-SI" dirty="0"/>
              <a:t>Veliko besedilo</a:t>
            </a:r>
          </a:p>
          <a:p>
            <a:pPr lvl="1"/>
            <a:r>
              <a:rPr lang="sl-SI" dirty="0"/>
              <a:t>Second level</a:t>
            </a:r>
          </a:p>
          <a:p>
            <a:pPr lvl="2"/>
            <a:r>
              <a:rPr lang="sl-SI" dirty="0"/>
              <a:t>Third level</a:t>
            </a:r>
          </a:p>
          <a:p>
            <a:pPr lvl="3"/>
            <a:r>
              <a:rPr lang="sl-SI" dirty="0"/>
              <a:t>Fourth level</a:t>
            </a:r>
          </a:p>
          <a:p>
            <a:pPr lvl="4"/>
            <a:r>
              <a:rPr lang="sl-SI" dirty="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B3702-6671-E64E-949C-1EA57FDAEABF}"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36BC5-AC22-9840-8B34-55A01FC3D355}" type="slidenum">
              <a:rPr lang="en-US" smtClean="0"/>
              <a:t>‹#›</a:t>
            </a:fld>
            <a:endParaRPr lang="en-US"/>
          </a:p>
        </p:txBody>
      </p:sp>
    </p:spTree>
    <p:extLst>
      <p:ext uri="{BB962C8B-B14F-4D97-AF65-F5344CB8AC3E}">
        <p14:creationId xmlns:p14="http://schemas.microsoft.com/office/powerpoint/2010/main" val="115016714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 id="2147483662" r:id="rId4"/>
    <p:sldLayoutId id="2147483664" r:id="rId5"/>
    <p:sldLayoutId id="2147483667" r:id="rId6"/>
    <p:sldLayoutId id="21474836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pisrs.si/Pis.web/pregledPredpisa?id=ZAKO4112"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ninascortegagna.s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ww.pisrs.si/Pis.web/pregledPredpisa?id=ZAKO4400"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linkedin.com/in/mag-nina-scortegagna-kav%C4%8Dnik-ba451b142/" TargetMode="External"/><Relationship Id="rId4" Type="http://schemas.openxmlformats.org/officeDocument/2006/relationships/hyperlink" Target="https://www.linkedin.com/in/nina-scortegagna-kavcni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a:stretch>
            <a:fillRect/>
          </a:stretch>
        </p:blipFill>
        <p:spPr>
          <a:xfrm>
            <a:off x="0" y="0"/>
            <a:ext cx="9144001" cy="6858000"/>
          </a:xfrm>
          <a:prstGeom prst="rect">
            <a:avLst/>
          </a:prstGeom>
        </p:spPr>
      </p:pic>
    </p:spTree>
    <p:extLst>
      <p:ext uri="{BB962C8B-B14F-4D97-AF65-F5344CB8AC3E}">
        <p14:creationId xmlns:p14="http://schemas.microsoft.com/office/powerpoint/2010/main" val="163414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29D39348-CC4A-95F8-FF70-18C2274C1BE1}"/>
              </a:ext>
            </a:extLst>
          </p:cNvPr>
          <p:cNvSpPr txBox="1"/>
          <p:nvPr/>
        </p:nvSpPr>
        <p:spPr>
          <a:xfrm>
            <a:off x="457200" y="721360"/>
            <a:ext cx="7897091" cy="5355312"/>
          </a:xfrm>
          <a:prstGeom prst="rect">
            <a:avLst/>
          </a:prstGeom>
          <a:noFill/>
        </p:spPr>
        <p:txBody>
          <a:bodyPr wrap="square" rtlCol="0">
            <a:spAutoFit/>
          </a:bodyPr>
          <a:lstStyle/>
          <a:p>
            <a:pPr algn="ctr"/>
            <a:r>
              <a:rPr lang="sl-SI" b="1" dirty="0">
                <a:solidFill>
                  <a:srgbClr val="FF0000"/>
                </a:solidFill>
              </a:rPr>
              <a:t>Evidenca o oblikah reševanja kolektivnih delovnih sporov</a:t>
            </a:r>
          </a:p>
          <a:p>
            <a:pPr algn="ctr"/>
            <a:endParaRPr lang="sl-SI" b="1" dirty="0">
              <a:solidFill>
                <a:srgbClr val="FF0000"/>
              </a:solidFill>
            </a:endParaRPr>
          </a:p>
          <a:p>
            <a:r>
              <a:rPr lang="sl-SI" dirty="0"/>
              <a:t>Evidenca o oblikah reševanja kolektivnih delovnih sporov pri delodajalcu vsebuje naslednje </a:t>
            </a:r>
            <a:r>
              <a:rPr lang="sl-SI" b="1" dirty="0"/>
              <a:t>podatke o stavkah</a:t>
            </a:r>
            <a:r>
              <a:rPr lang="sl-SI" dirty="0"/>
              <a:t>:</a:t>
            </a:r>
          </a:p>
          <a:p>
            <a:r>
              <a:rPr lang="sl-SI" dirty="0"/>
              <a:t> </a:t>
            </a:r>
          </a:p>
          <a:p>
            <a:r>
              <a:rPr lang="sl-SI" dirty="0"/>
              <a:t>a)</a:t>
            </a:r>
            <a:r>
              <a:rPr lang="sl-SI" sz="1800" dirty="0">
                <a:effectLst/>
                <a:latin typeface="Times New Roman" panose="02020603050405020304" pitchFamily="18" charset="0"/>
              </a:rPr>
              <a:t> </a:t>
            </a:r>
            <a:r>
              <a:rPr lang="sl-SI" dirty="0"/>
              <a:t>podatke o delodajalcu</a:t>
            </a:r>
          </a:p>
          <a:p>
            <a:r>
              <a:rPr lang="sl-SI" dirty="0"/>
              <a:t>b)</a:t>
            </a:r>
            <a:r>
              <a:rPr lang="sl-SI" sz="1800" dirty="0">
                <a:effectLst/>
                <a:latin typeface="Times New Roman" panose="02020603050405020304" pitchFamily="18" charset="0"/>
              </a:rPr>
              <a:t> </a:t>
            </a:r>
            <a:r>
              <a:rPr lang="sl-SI" dirty="0"/>
              <a:t>podatke o organizatorju stavke</a:t>
            </a:r>
          </a:p>
          <a:p>
            <a:r>
              <a:rPr lang="sl-SI" dirty="0"/>
              <a:t>c)</a:t>
            </a:r>
            <a:r>
              <a:rPr lang="sl-SI" sz="1800" dirty="0">
                <a:effectLst/>
                <a:latin typeface="Times New Roman" panose="02020603050405020304" pitchFamily="18" charset="0"/>
              </a:rPr>
              <a:t> </a:t>
            </a:r>
            <a:r>
              <a:rPr lang="sl-SI" dirty="0"/>
              <a:t>podatke o stavki</a:t>
            </a:r>
          </a:p>
          <a:p>
            <a:endParaRPr lang="sl-SI" dirty="0">
              <a:solidFill>
                <a:srgbClr val="FF0000"/>
              </a:solidFill>
            </a:endParaRPr>
          </a:p>
          <a:p>
            <a:r>
              <a:rPr lang="sl-SI" dirty="0"/>
              <a:t>Evidenca o oblikah razreševanja kolektivnih delovnih sporov pri delodajalcu vsebuje naslednje podatke o </a:t>
            </a:r>
            <a:r>
              <a:rPr lang="sl-SI" b="1" dirty="0"/>
              <a:t>arbitražah delovnih sporov</a:t>
            </a:r>
            <a:r>
              <a:rPr lang="sl-SI" dirty="0"/>
              <a:t>: </a:t>
            </a:r>
            <a:endParaRPr lang="sl-SI" dirty="0">
              <a:solidFill>
                <a:srgbClr val="FF0000"/>
              </a:solidFill>
            </a:endParaRPr>
          </a:p>
          <a:p>
            <a:endParaRPr lang="sl-SI" dirty="0">
              <a:solidFill>
                <a:srgbClr val="FF0000"/>
              </a:solidFill>
            </a:endParaRPr>
          </a:p>
          <a:p>
            <a:pPr marL="342900" indent="-342900">
              <a:buAutoNum type="alphaLcParenR"/>
            </a:pPr>
            <a:r>
              <a:rPr lang="sl-SI" dirty="0"/>
              <a:t>podatke o delodajalcu</a:t>
            </a:r>
          </a:p>
          <a:p>
            <a:pPr marL="342900" indent="-342900">
              <a:buAutoNum type="alphaLcParenR"/>
            </a:pPr>
            <a:r>
              <a:rPr lang="sl-SI" dirty="0"/>
              <a:t>podatke o sindikalni organizaciji ali skupini delavcev ali delavcu, ki je stranka v delovnem sporu</a:t>
            </a:r>
            <a:endParaRPr lang="sl-SI" dirty="0">
              <a:solidFill>
                <a:srgbClr val="FF0000"/>
              </a:solidFill>
            </a:endParaRPr>
          </a:p>
          <a:p>
            <a:pPr marL="342900" indent="-342900">
              <a:buAutoNum type="alphaLcParenR"/>
            </a:pPr>
            <a:r>
              <a:rPr lang="sl-SI" dirty="0"/>
              <a:t>podatke o arbitražah delovnih sporov</a:t>
            </a:r>
          </a:p>
          <a:p>
            <a:pPr marL="342900" indent="-342900">
              <a:buAutoNum type="alphaLcParenR"/>
            </a:pPr>
            <a:endParaRPr lang="sl-SI" dirty="0">
              <a:solidFill>
                <a:srgbClr val="FF0000"/>
              </a:solidFill>
            </a:endParaRPr>
          </a:p>
          <a:p>
            <a:r>
              <a:rPr lang="sl-SI" dirty="0"/>
              <a:t>V sedmih dneh po koncu stavke ali arbitraže delovnega spora mora delodajalec poslati podatke iz evidence SURS.</a:t>
            </a:r>
            <a:endParaRPr lang="sl-SI" dirty="0">
              <a:solidFill>
                <a:srgbClr val="FF0000"/>
              </a:solidFill>
            </a:endParaRPr>
          </a:p>
        </p:txBody>
      </p:sp>
    </p:spTree>
    <p:extLst>
      <p:ext uri="{BB962C8B-B14F-4D97-AF65-F5344CB8AC3E}">
        <p14:creationId xmlns:p14="http://schemas.microsoft.com/office/powerpoint/2010/main" val="367286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DA1EA487-AE9C-C98D-611F-87F69305C791}"/>
              </a:ext>
            </a:extLst>
          </p:cNvPr>
          <p:cNvSpPr txBox="1"/>
          <p:nvPr/>
        </p:nvSpPr>
        <p:spPr>
          <a:xfrm>
            <a:off x="457200" y="589280"/>
            <a:ext cx="7886700" cy="4801314"/>
          </a:xfrm>
          <a:prstGeom prst="rect">
            <a:avLst/>
          </a:prstGeom>
          <a:noFill/>
        </p:spPr>
        <p:txBody>
          <a:bodyPr wrap="square" rtlCol="0">
            <a:spAutoFit/>
          </a:bodyPr>
          <a:lstStyle/>
          <a:p>
            <a:pPr algn="ctr"/>
            <a:r>
              <a:rPr lang="sl-SI" b="1" dirty="0">
                <a:solidFill>
                  <a:srgbClr val="FF0000"/>
                </a:solidFill>
              </a:rPr>
              <a:t>Evidenca o izrabi delovnega časa</a:t>
            </a:r>
          </a:p>
          <a:p>
            <a:endParaRPr lang="sl-SI" dirty="0"/>
          </a:p>
          <a:p>
            <a:r>
              <a:rPr lang="sl-SI" dirty="0"/>
              <a:t>Delodajalec mora pred uporabo ZEPDSV-A v evidenco o izrabi delovnega časa za posameznega delavca </a:t>
            </a:r>
            <a:r>
              <a:rPr lang="sl-SI" b="1" dirty="0"/>
              <a:t>dnevno</a:t>
            </a:r>
            <a:r>
              <a:rPr lang="sl-SI" dirty="0"/>
              <a:t> vpisovati naslednje podatke: </a:t>
            </a:r>
          </a:p>
          <a:p>
            <a:pPr marL="285750" indent="-285750">
              <a:buFont typeface="Arial" panose="020B0604020202020204" pitchFamily="34" charset="0"/>
              <a:buChar char="•"/>
            </a:pPr>
            <a:r>
              <a:rPr lang="sl-SI" dirty="0"/>
              <a:t>podatke o številu ur, </a:t>
            </a:r>
          </a:p>
          <a:p>
            <a:pPr marL="285750" indent="-285750">
              <a:buFont typeface="Arial" panose="020B0604020202020204" pitchFamily="34" charset="0"/>
              <a:buChar char="•"/>
            </a:pPr>
            <a:r>
              <a:rPr lang="sl-SI" dirty="0"/>
              <a:t>skupno število opravljenih delovnih ur s polnim delovnim časom in s krajšim delovnim časom od polnega z oznako vrste opravljenega delovnega časa, </a:t>
            </a:r>
          </a:p>
          <a:p>
            <a:pPr marL="285750" indent="-285750">
              <a:buFont typeface="Arial" panose="020B0604020202020204" pitchFamily="34" charset="0"/>
              <a:buChar char="•"/>
            </a:pPr>
            <a:r>
              <a:rPr lang="sl-SI" dirty="0"/>
              <a:t>opravljene ure v času nadurnega dela, </a:t>
            </a:r>
          </a:p>
          <a:p>
            <a:pPr marL="285750" indent="-285750">
              <a:buFont typeface="Arial" panose="020B0604020202020204" pitchFamily="34" charset="0"/>
              <a:buChar char="•"/>
            </a:pPr>
            <a:r>
              <a:rPr lang="sl-SI" dirty="0"/>
              <a:t>neopravljene ure, za katere se prejema nadomestilo plače iz sredstev delodajalca, z oznako vrste nadomestila, </a:t>
            </a:r>
          </a:p>
          <a:p>
            <a:pPr marL="285750" indent="-285750">
              <a:buFont typeface="Arial" panose="020B0604020202020204" pitchFamily="34" charset="0"/>
              <a:buChar char="•"/>
            </a:pPr>
            <a:r>
              <a:rPr lang="sl-SI" dirty="0"/>
              <a:t>neopravljene ure, za katere se prejema nadomestilo plače v breme drugih organizacij ali delodajalcev in organov z oznako vrste nadomestila, </a:t>
            </a:r>
          </a:p>
          <a:p>
            <a:pPr marL="285750" indent="-285750">
              <a:buFont typeface="Arial" panose="020B0604020202020204" pitchFamily="34" charset="0"/>
              <a:buChar char="•"/>
            </a:pPr>
            <a:r>
              <a:rPr lang="sl-SI" dirty="0"/>
              <a:t>neopravljene ure, za katere se ne prejema nadomestilo plače, </a:t>
            </a:r>
          </a:p>
          <a:p>
            <a:pPr marL="285750" indent="-285750">
              <a:buFont typeface="Arial" panose="020B0604020202020204" pitchFamily="34" charset="0"/>
              <a:buChar char="•"/>
            </a:pPr>
            <a:r>
              <a:rPr lang="sl-SI" dirty="0"/>
              <a:t>število ur pri delih na delovnem mestu, za katera se šteje zavarovalna doba s povečanjem, oziroma na katerih je obvezno dodatno pokojninsko zavarovanje, z oznako vrste statusa.</a:t>
            </a:r>
          </a:p>
          <a:p>
            <a:endParaRPr lang="sl-SI" dirty="0"/>
          </a:p>
        </p:txBody>
      </p:sp>
    </p:spTree>
    <p:extLst>
      <p:ext uri="{BB962C8B-B14F-4D97-AF65-F5344CB8AC3E}">
        <p14:creationId xmlns:p14="http://schemas.microsoft.com/office/powerpoint/2010/main" val="284365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A7807858-F4E8-09F9-05D4-AFD23453A648}"/>
              </a:ext>
            </a:extLst>
          </p:cNvPr>
          <p:cNvSpPr txBox="1"/>
          <p:nvPr/>
        </p:nvSpPr>
        <p:spPr>
          <a:xfrm>
            <a:off x="767772" y="619760"/>
            <a:ext cx="7608455" cy="4247317"/>
          </a:xfrm>
          <a:prstGeom prst="rect">
            <a:avLst/>
          </a:prstGeom>
          <a:noFill/>
        </p:spPr>
        <p:txBody>
          <a:bodyPr wrap="square" rtlCol="0">
            <a:spAutoFit/>
          </a:bodyPr>
          <a:lstStyle/>
          <a:p>
            <a:r>
              <a:rPr lang="sl-SI" b="1" dirty="0"/>
              <a:t>Po začetku uporabe ZEPDSV-A pa bo moral še tele:</a:t>
            </a:r>
          </a:p>
          <a:p>
            <a:pPr marL="285750" indent="-285750" algn="just">
              <a:buFontTx/>
              <a:buChar char="-"/>
            </a:pPr>
            <a:r>
              <a:rPr lang="sl-SI" dirty="0">
                <a:latin typeface="CIDFont+F2"/>
              </a:rPr>
              <a:t>čas prihoda na delo in odhoda delavca z dela, </a:t>
            </a:r>
          </a:p>
          <a:p>
            <a:pPr marL="285750" indent="-285750" algn="just">
              <a:buFontTx/>
              <a:buChar char="-"/>
            </a:pPr>
            <a:r>
              <a:rPr lang="sl-SI" dirty="0">
                <a:latin typeface="CIDFont+F2"/>
              </a:rPr>
              <a:t>izraba in obseg izrabe odmora med delovnim časom,</a:t>
            </a:r>
          </a:p>
          <a:p>
            <a:pPr marL="285750" indent="-285750" algn="just">
              <a:buFontTx/>
              <a:buChar char="-"/>
            </a:pPr>
            <a:r>
              <a:rPr lang="sl-SI" dirty="0">
                <a:latin typeface="CIDFont+F2"/>
              </a:rPr>
              <a:t>opravljene ure v drugih posebnih pogojih dela, ki izhajajo iz razporeditve delovnega časa (zlasti opravljene ure nočnega, nedeljskega, izmenskega, prazničnega dela, dela v deljenem delovnem času in druge oblike razporeditve delovnega časa določene z zakonom ali kolektivno pogodbo),</a:t>
            </a:r>
          </a:p>
          <a:p>
            <a:pPr marL="285750" indent="-285750" algn="just">
              <a:buFontTx/>
              <a:buChar char="-"/>
            </a:pPr>
            <a:r>
              <a:rPr lang="sl-SI" dirty="0">
                <a:latin typeface="CIDFont+F2"/>
              </a:rPr>
              <a:t>opravljene ure v neenakomerno razporejenem delovnem času ali v začasno prerazporejenem delovnem času in </a:t>
            </a:r>
          </a:p>
          <a:p>
            <a:pPr marL="285750" indent="-285750" algn="just">
              <a:buFontTx/>
              <a:buChar char="-"/>
            </a:pPr>
            <a:r>
              <a:rPr lang="sl-SI" dirty="0">
                <a:latin typeface="CIDFont+F2"/>
              </a:rPr>
              <a:t>tekoči seštevek ur v tednu, mesecu oziroma letu, iz katerega je razvidno referenčno obdobje, ki se upošteva za neenakomerno razporeditev in za začasno prerazporeditev polnega delovnega časa</a:t>
            </a:r>
          </a:p>
          <a:p>
            <a:pPr algn="just"/>
            <a:endParaRPr lang="sl-SI" dirty="0">
              <a:latin typeface="CIDFont+F2"/>
            </a:endParaRPr>
          </a:p>
          <a:p>
            <a:pPr algn="just"/>
            <a:endParaRPr lang="sl-SI" dirty="0">
              <a:latin typeface="CIDFont+F2"/>
            </a:endParaRPr>
          </a:p>
          <a:p>
            <a:endParaRPr lang="sl-SI" dirty="0"/>
          </a:p>
        </p:txBody>
      </p:sp>
    </p:spTree>
    <p:extLst>
      <p:ext uri="{BB962C8B-B14F-4D97-AF65-F5344CB8AC3E}">
        <p14:creationId xmlns:p14="http://schemas.microsoft.com/office/powerpoint/2010/main" val="277265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7B497D54-5DC0-3DD7-4FD8-0047B5A16590}"/>
              </a:ext>
            </a:extLst>
          </p:cNvPr>
          <p:cNvSpPr txBox="1"/>
          <p:nvPr/>
        </p:nvSpPr>
        <p:spPr>
          <a:xfrm>
            <a:off x="416560" y="518160"/>
            <a:ext cx="7927340" cy="6945491"/>
          </a:xfrm>
          <a:prstGeom prst="rect">
            <a:avLst/>
          </a:prstGeom>
          <a:noFill/>
        </p:spPr>
        <p:txBody>
          <a:bodyPr wrap="square" rtlCol="0">
            <a:spAutoFit/>
          </a:bodyPr>
          <a:lstStyle/>
          <a:p>
            <a:r>
              <a:rPr lang="sl-SI" dirty="0">
                <a:solidFill>
                  <a:srgbClr val="FF0000"/>
                </a:solidFill>
                <a:latin typeface="CIDFont+F2"/>
              </a:rPr>
              <a:t>Čas prihoda na delo in odhoda delavca z dela</a:t>
            </a:r>
          </a:p>
          <a:p>
            <a:pPr algn="just"/>
            <a:endParaRPr lang="sl-SI" dirty="0"/>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Po novem bo moral delodajalec od novembra dalje v evidenco o izrabi delovnega časa vpisovati tudi čas prihoda na delo in odhoda delavca z dela. </a:t>
            </a:r>
          </a:p>
          <a:p>
            <a:pPr marL="285750" indent="-285750" algn="just">
              <a:buFont typeface="Arial" panose="020B0604020202020204" pitchFamily="34" charset="0"/>
              <a:buChar char="•"/>
            </a:pPr>
            <a:endParaRPr lang="sl-SI" dirty="0">
              <a:solidFill>
                <a:srgbClr val="000000"/>
              </a:solidFill>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Do začetka uporabe spremembe ZEPDSV-A bo delodajalec lahko v evidenco vpisoval le podatek o številu opravljenih ur. </a:t>
            </a:r>
          </a:p>
          <a:p>
            <a:pPr algn="just"/>
            <a:endParaRPr lang="sl-SI" dirty="0">
              <a:solidFill>
                <a:srgbClr val="000000"/>
              </a:solidFill>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Taka ureditev povzročala težave pri inšpekcijskem nadzoru, saj IRSD ne more preverjati, ali delodajalec pravilno obračunava in izplačuje dodatke za neugodno razporeditev delovnega časa (na primer za nočno delo, nadurno delo in podobno). </a:t>
            </a:r>
          </a:p>
          <a:p>
            <a:pPr marL="285750" indent="-285750" algn="just">
              <a:buFont typeface="Arial" panose="020B0604020202020204" pitchFamily="34" charset="0"/>
              <a:buChar char="•"/>
            </a:pPr>
            <a:endParaRPr lang="sl-SI" dirty="0">
              <a:solidFill>
                <a:srgbClr val="000000"/>
              </a:solidFill>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Novost velja za vse delavce, tudi tiste, ki ne delajo na sedežu delodajalca (na primer terenske delavce, gradbince in podobno).</a:t>
            </a:r>
          </a:p>
          <a:p>
            <a:pPr marL="285750" indent="-285750" algn="just">
              <a:buFont typeface="Arial" panose="020B0604020202020204" pitchFamily="34" charset="0"/>
              <a:buChar char="•"/>
            </a:pPr>
            <a:endParaRPr lang="sl-SI" dirty="0">
              <a:solidFill>
                <a:srgbClr val="000000"/>
              </a:solidFill>
              <a:ea typeface="Times New Roman" panose="02020603050405020304" pitchFamily="18" charset="0"/>
              <a:cs typeface="Arial" panose="020B0604020202020204" pitchFamily="34" charset="0"/>
            </a:endParaRPr>
          </a:p>
          <a:p>
            <a:pPr algn="just"/>
            <a:r>
              <a:rPr lang="sl-SI" sz="1800" kern="1200" dirty="0">
                <a:solidFill>
                  <a:srgbClr val="FF0000"/>
                </a:solidFill>
                <a:effectLst/>
                <a:ea typeface="Times New Roman" panose="02020603050405020304" pitchFamily="18" charset="0"/>
                <a:cs typeface="Arial" panose="020B0604020202020204" pitchFamily="34" charset="0"/>
              </a:rPr>
              <a:t>Primer:</a:t>
            </a:r>
          </a:p>
          <a:p>
            <a:pPr algn="just">
              <a:spcBef>
                <a:spcPts val="800"/>
              </a:spcBef>
            </a:pPr>
            <a:r>
              <a:rPr lang="sl-SI" sz="1800" kern="1200" dirty="0">
                <a:solidFill>
                  <a:srgbClr val="000000"/>
                </a:solidFill>
                <a:effectLst/>
                <a:ea typeface="Times New Roman" panose="02020603050405020304" pitchFamily="18" charset="0"/>
                <a:cs typeface="Calibri" panose="020F0502020204030204" pitchFamily="34" charset="0"/>
              </a:rPr>
              <a:t>Delodajalec vodi evidenco o izrabi delovnega časa ročno na listu papirja. Do sedaj je dnevno vpisoval skupno število opravljenih ur, ne pa tudi čas prihoda in odhoda delavca z dela. </a:t>
            </a:r>
          </a:p>
          <a:p>
            <a:pPr algn="just">
              <a:spcBef>
                <a:spcPts val="800"/>
              </a:spcBef>
            </a:pPr>
            <a:r>
              <a:rPr lang="sl-SI" sz="1800" kern="1200" dirty="0">
                <a:solidFill>
                  <a:srgbClr val="000000"/>
                </a:solidFill>
                <a:effectLst/>
                <a:ea typeface="Times New Roman" panose="02020603050405020304" pitchFamily="18" charset="0"/>
                <a:cs typeface="Calibri" panose="020F0502020204030204" pitchFamily="34" charset="0"/>
              </a:rPr>
              <a:t>Ali lahko čas prihoda in odhoda delavca z delavca zaokrožuje na petnajst minut?</a:t>
            </a:r>
          </a:p>
          <a:p>
            <a:pPr algn="just"/>
            <a:endParaRPr lang="sl-SI" sz="1800" kern="1200" dirty="0">
              <a:solidFill>
                <a:srgbClr val="000000"/>
              </a:solidFill>
              <a:effectLst/>
              <a:ea typeface="Times New Roman" panose="02020603050405020304" pitchFamily="18" charset="0"/>
              <a:cs typeface="Calibri" panose="020F0502020204030204" pitchFamily="34" charset="0"/>
            </a:endParaRPr>
          </a:p>
          <a:p>
            <a:endParaRPr lang="sl-SI" dirty="0"/>
          </a:p>
          <a:p>
            <a:endParaRPr lang="sl-SI" dirty="0"/>
          </a:p>
        </p:txBody>
      </p:sp>
    </p:spTree>
    <p:extLst>
      <p:ext uri="{BB962C8B-B14F-4D97-AF65-F5344CB8AC3E}">
        <p14:creationId xmlns:p14="http://schemas.microsoft.com/office/powerpoint/2010/main" val="256662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479CDC78-BA81-33F2-6EFE-ABB0CD5FA62A}"/>
              </a:ext>
            </a:extLst>
          </p:cNvPr>
          <p:cNvSpPr txBox="1"/>
          <p:nvPr/>
        </p:nvSpPr>
        <p:spPr>
          <a:xfrm>
            <a:off x="386080" y="568960"/>
            <a:ext cx="8061729" cy="6668492"/>
          </a:xfrm>
          <a:prstGeom prst="rect">
            <a:avLst/>
          </a:prstGeom>
          <a:noFill/>
        </p:spPr>
        <p:txBody>
          <a:bodyPr wrap="square" rtlCol="0">
            <a:spAutoFit/>
          </a:bodyPr>
          <a:lstStyle/>
          <a:p>
            <a:r>
              <a:rPr lang="sl-SI" dirty="0">
                <a:solidFill>
                  <a:srgbClr val="FF0000"/>
                </a:solidFill>
              </a:rPr>
              <a:t>Odmor med delovnim časom</a:t>
            </a:r>
          </a:p>
          <a:p>
            <a:endParaRPr lang="sl-SI" dirty="0"/>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Od novembra dalje bo delodajalec za vsakega delavca moral voditi tudi podatek o izrabi in obsegu izrabe odmora med delovnim časom. </a:t>
            </a:r>
          </a:p>
          <a:p>
            <a:pPr algn="just"/>
            <a:endParaRPr lang="sl-SI" dirty="0">
              <a:solidFill>
                <a:srgbClr val="000000"/>
              </a:solidFill>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Zakonodajalec je v obrazložitvi k spremembi zapisal, da se s tem ne zahteva, da se vpiše čas izrabe odmora hkrati (neposredno) ob dejanski izrabi odmora med delovnim časom. </a:t>
            </a:r>
          </a:p>
          <a:p>
            <a:pPr marL="285750" indent="-285750" algn="just">
              <a:buFont typeface="Arial" panose="020B0604020202020204" pitchFamily="34" charset="0"/>
              <a:buChar char="•"/>
            </a:pPr>
            <a:endParaRPr lang="sl-SI" dirty="0">
              <a:solidFill>
                <a:srgbClr val="000000"/>
              </a:solidFill>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Ključno je, da se v evidenco vpiše podatek </a:t>
            </a:r>
            <a:r>
              <a:rPr lang="sl-SI" sz="1800" b="1" kern="1200" dirty="0">
                <a:solidFill>
                  <a:srgbClr val="000000"/>
                </a:solidFill>
                <a:effectLst/>
                <a:ea typeface="Times New Roman" panose="02020603050405020304" pitchFamily="18" charset="0"/>
                <a:cs typeface="Arial" panose="020B0604020202020204" pitchFamily="34" charset="0"/>
              </a:rPr>
              <a:t>o izrabi in obsegu izrabe odmora</a:t>
            </a:r>
            <a:r>
              <a:rPr lang="sl-SI" sz="1800" kern="1200" dirty="0">
                <a:solidFill>
                  <a:srgbClr val="000000"/>
                </a:solidFill>
                <a:effectLst/>
                <a:ea typeface="Times New Roman" panose="02020603050405020304" pitchFamily="18" charset="0"/>
                <a:cs typeface="Arial" panose="020B0604020202020204" pitchFamily="34" charset="0"/>
              </a:rPr>
              <a:t>, delodajalcu pa je prepuščen način beleženja tega podatka. </a:t>
            </a:r>
          </a:p>
          <a:p>
            <a:pPr marL="285750" indent="-285750" algn="just">
              <a:buFont typeface="Arial" panose="020B0604020202020204" pitchFamily="34" charset="0"/>
              <a:buChar char="•"/>
            </a:pPr>
            <a:endParaRPr lang="sl-SI" dirty="0">
              <a:solidFill>
                <a:srgbClr val="000000"/>
              </a:solidFill>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Delodajalec bo torej lahko glede obsega izrabe odmora vpisoval uro odhoda na odmor in prihoda z odmora ali pa le podatek, da je delavec odmor izrabil in v kakšnem trajanju.</a:t>
            </a:r>
          </a:p>
          <a:p>
            <a:pPr marL="285750" indent="-285750" algn="just">
              <a:buFont typeface="Arial" panose="020B0604020202020204" pitchFamily="34" charset="0"/>
              <a:buChar char="•"/>
            </a:pPr>
            <a:endParaRPr lang="sl-SI" dirty="0">
              <a:solidFill>
                <a:srgbClr val="000000"/>
              </a:solidFill>
              <a:ea typeface="Times New Roman" panose="02020603050405020304" pitchFamily="18" charset="0"/>
              <a:cs typeface="Arial" panose="020B0604020202020204" pitchFamily="34" charset="0"/>
            </a:endParaRPr>
          </a:p>
          <a:p>
            <a:pPr algn="just"/>
            <a:r>
              <a:rPr lang="sl-SI" sz="1800" kern="1200" dirty="0">
                <a:solidFill>
                  <a:srgbClr val="FF0000"/>
                </a:solidFill>
                <a:effectLst/>
                <a:ea typeface="Times New Roman" panose="02020603050405020304" pitchFamily="18" charset="0"/>
                <a:cs typeface="Arial" panose="020B0604020202020204" pitchFamily="34" charset="0"/>
              </a:rPr>
              <a:t>Primer:</a:t>
            </a:r>
          </a:p>
          <a:p>
            <a:pPr algn="just">
              <a:spcBef>
                <a:spcPts val="800"/>
              </a:spcBef>
            </a:pPr>
            <a:r>
              <a:rPr lang="sl-SI" sz="1800" kern="1200" dirty="0">
                <a:solidFill>
                  <a:srgbClr val="000000"/>
                </a:solidFill>
                <a:effectLst/>
                <a:ea typeface="Times New Roman" panose="02020603050405020304" pitchFamily="18" charset="0"/>
                <a:cs typeface="Calibri" panose="020F0502020204030204" pitchFamily="34" charset="0"/>
              </a:rPr>
              <a:t>Delodajalec odmora med delovnim časom ni nikoli evidentiral. Ker ima proizvodnjo, imajo vsi delavci odmor za toplo kosilo med 11. in 11.30.</a:t>
            </a:r>
          </a:p>
          <a:p>
            <a:pPr algn="just">
              <a:spcBef>
                <a:spcPts val="800"/>
              </a:spcBef>
            </a:pPr>
            <a:r>
              <a:rPr lang="sl-SI" sz="1800" kern="1200" dirty="0">
                <a:solidFill>
                  <a:srgbClr val="000000"/>
                </a:solidFill>
                <a:effectLst/>
                <a:ea typeface="Times New Roman" panose="02020603050405020304" pitchFamily="18" charset="0"/>
                <a:cs typeface="Calibri" panose="020F0502020204030204" pitchFamily="34" charset="0"/>
              </a:rPr>
              <a:t>Ali lahko po novem v dnevni evidenci vzpostavi stalno rubriko v kateri zapiše, da imajo delavci odmor vsak dan ob isti uri?</a:t>
            </a:r>
          </a:p>
          <a:p>
            <a:pPr algn="just"/>
            <a:endParaRPr lang="sl-SI" sz="1800" kern="1200" dirty="0">
              <a:solidFill>
                <a:srgbClr val="000000"/>
              </a:solidFill>
              <a:effectLst/>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endParaRPr lang="sl-SI" dirty="0"/>
          </a:p>
        </p:txBody>
      </p:sp>
    </p:spTree>
    <p:extLst>
      <p:ext uri="{BB962C8B-B14F-4D97-AF65-F5344CB8AC3E}">
        <p14:creationId xmlns:p14="http://schemas.microsoft.com/office/powerpoint/2010/main" val="418358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9CC33A13-844D-8FFD-EA45-9484D654F9B9}"/>
              </a:ext>
            </a:extLst>
          </p:cNvPr>
          <p:cNvSpPr txBox="1"/>
          <p:nvPr/>
        </p:nvSpPr>
        <p:spPr>
          <a:xfrm>
            <a:off x="568960" y="680720"/>
            <a:ext cx="7722985" cy="1200329"/>
          </a:xfrm>
          <a:prstGeom prst="rect">
            <a:avLst/>
          </a:prstGeom>
          <a:noFill/>
        </p:spPr>
        <p:txBody>
          <a:bodyPr wrap="square" rtlCol="0">
            <a:spAutoFit/>
          </a:bodyPr>
          <a:lstStyle/>
          <a:p>
            <a:r>
              <a:rPr lang="sl-SI" dirty="0">
                <a:solidFill>
                  <a:srgbClr val="FF0000"/>
                </a:solidFill>
                <a:latin typeface="CIDFont+F2"/>
              </a:rPr>
              <a:t>Opravljene ure v drugih posebnih pogojih dela, ki izhajajo iz razporeditve delovnega časa</a:t>
            </a:r>
          </a:p>
          <a:p>
            <a:endParaRPr lang="sl-SI" dirty="0">
              <a:solidFill>
                <a:srgbClr val="FF0000"/>
              </a:solidFill>
              <a:latin typeface="CIDFont+F2"/>
            </a:endParaRPr>
          </a:p>
          <a:p>
            <a:endParaRPr lang="sl-SI" dirty="0">
              <a:solidFill>
                <a:srgbClr val="FF0000"/>
              </a:solidFill>
            </a:endParaRPr>
          </a:p>
        </p:txBody>
      </p:sp>
      <p:graphicFrame>
        <p:nvGraphicFramePr>
          <p:cNvPr id="3" name="Tabela 2">
            <a:extLst>
              <a:ext uri="{FF2B5EF4-FFF2-40B4-BE49-F238E27FC236}">
                <a16:creationId xmlns:a16="http://schemas.microsoft.com/office/drawing/2014/main" id="{12F41CE2-8FB8-824F-3F2D-58221D1F4C08}"/>
              </a:ext>
            </a:extLst>
          </p:cNvPr>
          <p:cNvGraphicFramePr>
            <a:graphicFrameLocks noGrp="1"/>
          </p:cNvGraphicFramePr>
          <p:nvPr>
            <p:extLst>
              <p:ext uri="{D42A27DB-BD31-4B8C-83A1-F6EECF244321}">
                <p14:modId xmlns:p14="http://schemas.microsoft.com/office/powerpoint/2010/main" val="573186379"/>
              </p:ext>
            </p:extLst>
          </p:nvPr>
        </p:nvGraphicFramePr>
        <p:xfrm>
          <a:off x="675409" y="1881049"/>
          <a:ext cx="7289800" cy="2011680"/>
        </p:xfrm>
        <a:graphic>
          <a:graphicData uri="http://schemas.openxmlformats.org/drawingml/2006/table">
            <a:tbl>
              <a:tblPr>
                <a:tableStyleId>{08FB837D-C827-4EFA-A057-4D05807E0F7C}</a:tableStyleId>
              </a:tblPr>
              <a:tblGrid>
                <a:gridCol w="889000">
                  <a:extLst>
                    <a:ext uri="{9D8B030D-6E8A-4147-A177-3AD203B41FA5}">
                      <a16:colId xmlns:a16="http://schemas.microsoft.com/office/drawing/2014/main" val="4037206548"/>
                    </a:ext>
                  </a:extLst>
                </a:gridCol>
                <a:gridCol w="889000">
                  <a:extLst>
                    <a:ext uri="{9D8B030D-6E8A-4147-A177-3AD203B41FA5}">
                      <a16:colId xmlns:a16="http://schemas.microsoft.com/office/drawing/2014/main" val="2087756453"/>
                    </a:ext>
                  </a:extLst>
                </a:gridCol>
                <a:gridCol w="889000">
                  <a:extLst>
                    <a:ext uri="{9D8B030D-6E8A-4147-A177-3AD203B41FA5}">
                      <a16:colId xmlns:a16="http://schemas.microsoft.com/office/drawing/2014/main" val="1465412818"/>
                    </a:ext>
                  </a:extLst>
                </a:gridCol>
                <a:gridCol w="889000">
                  <a:extLst>
                    <a:ext uri="{9D8B030D-6E8A-4147-A177-3AD203B41FA5}">
                      <a16:colId xmlns:a16="http://schemas.microsoft.com/office/drawing/2014/main" val="1881189644"/>
                    </a:ext>
                  </a:extLst>
                </a:gridCol>
                <a:gridCol w="1231900">
                  <a:extLst>
                    <a:ext uri="{9D8B030D-6E8A-4147-A177-3AD203B41FA5}">
                      <a16:colId xmlns:a16="http://schemas.microsoft.com/office/drawing/2014/main" val="2310452503"/>
                    </a:ext>
                  </a:extLst>
                </a:gridCol>
                <a:gridCol w="1231900">
                  <a:extLst>
                    <a:ext uri="{9D8B030D-6E8A-4147-A177-3AD203B41FA5}">
                      <a16:colId xmlns:a16="http://schemas.microsoft.com/office/drawing/2014/main" val="2089550599"/>
                    </a:ext>
                  </a:extLst>
                </a:gridCol>
                <a:gridCol w="1270000">
                  <a:extLst>
                    <a:ext uri="{9D8B030D-6E8A-4147-A177-3AD203B41FA5}">
                      <a16:colId xmlns:a16="http://schemas.microsoft.com/office/drawing/2014/main" val="4000902513"/>
                    </a:ext>
                  </a:extLst>
                </a:gridCol>
              </a:tblGrid>
              <a:tr h="1463040">
                <a:tc>
                  <a:txBody>
                    <a:bodyPr/>
                    <a:lstStyle/>
                    <a:p>
                      <a:pPr algn="l" fontAlgn="b"/>
                      <a:r>
                        <a:rPr lang="pl-PL" sz="1100" u="none" strike="noStrike">
                          <a:effectLst/>
                        </a:rPr>
                        <a:t>..% dodatek za nočno delo za … ur</a:t>
                      </a:r>
                      <a:endParaRPr lang="pl-PL"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dodatek za delo v nedeljo za … ur</a:t>
                      </a:r>
                      <a:endParaRPr lang="pl-PL"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dirty="0">
                          <a:effectLst/>
                        </a:rPr>
                        <a:t>...% dodatek za </a:t>
                      </a:r>
                      <a:r>
                        <a:rPr lang="pl-PL" sz="1100" u="none" strike="noStrike" dirty="0" err="1">
                          <a:effectLst/>
                        </a:rPr>
                        <a:t>delo</a:t>
                      </a:r>
                      <a:r>
                        <a:rPr lang="pl-PL" sz="1100" u="none" strike="noStrike" dirty="0">
                          <a:effectLst/>
                        </a:rPr>
                        <a:t> na </a:t>
                      </a:r>
                      <a:r>
                        <a:rPr lang="pl-PL" sz="1100" u="none" strike="noStrike" dirty="0" err="1">
                          <a:effectLst/>
                        </a:rPr>
                        <a:t>praznik</a:t>
                      </a:r>
                      <a:r>
                        <a:rPr lang="pl-PL" sz="1100" u="none" strike="noStrike" dirty="0">
                          <a:effectLst/>
                        </a:rPr>
                        <a:t>, ki je </a:t>
                      </a:r>
                      <a:r>
                        <a:rPr lang="pl-PL" sz="1100" u="none" strike="noStrike" dirty="0" err="1">
                          <a:effectLst/>
                        </a:rPr>
                        <a:t>dela</a:t>
                      </a:r>
                      <a:r>
                        <a:rPr lang="pl-PL" sz="1100" u="none" strike="noStrike" dirty="0">
                          <a:effectLst/>
                        </a:rPr>
                        <a:t> </a:t>
                      </a:r>
                      <a:r>
                        <a:rPr lang="pl-PL" sz="1100" u="none" strike="noStrike" dirty="0" err="1">
                          <a:effectLst/>
                        </a:rPr>
                        <a:t>prost</a:t>
                      </a:r>
                      <a:r>
                        <a:rPr lang="pl-PL" sz="1100" u="none" strike="noStrike" dirty="0">
                          <a:effectLst/>
                        </a:rPr>
                        <a:t> dan za … </a:t>
                      </a:r>
                      <a:r>
                        <a:rPr lang="pl-PL" sz="1100" u="none" strike="noStrike" dirty="0" err="1">
                          <a:effectLst/>
                        </a:rPr>
                        <a:t>ur</a:t>
                      </a:r>
                      <a:endParaRPr lang="pl-PL"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dodatek za izmensko delo za … ur</a:t>
                      </a:r>
                      <a:endParaRPr lang="pl-PL"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dirty="0">
                          <a:effectLst/>
                        </a:rPr>
                        <a:t>...% dodatek za delo v deljenem delovnem času za … ur (prekinitev …. uri)</a:t>
                      </a:r>
                      <a:endParaRPr lang="sl-SI"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pl-PL" sz="1100" u="none" strike="noStrike">
                          <a:effectLst/>
                        </a:rPr>
                        <a:t>..% dodatek za nadurno delo za … ur</a:t>
                      </a:r>
                      <a:endParaRPr lang="pl-PL"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a:t>
                      </a:r>
                      <a:endParaRPr lang="sl-SI"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85283896"/>
                  </a:ext>
                </a:extLst>
              </a:tr>
              <a:tr h="182880">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21073084"/>
                  </a:ext>
                </a:extLst>
              </a:tr>
              <a:tr h="182880">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8074659"/>
                  </a:ext>
                </a:extLst>
              </a:tr>
              <a:tr h="182880">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dirty="0">
                          <a:effectLst/>
                        </a:rPr>
                        <a:t> </a:t>
                      </a:r>
                      <a:endParaRPr lang="sl-SI"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l-SI" sz="1100" u="none" strike="noStrike" dirty="0">
                          <a:effectLst/>
                        </a:rPr>
                        <a:t> </a:t>
                      </a:r>
                      <a:endParaRPr lang="sl-SI"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4158151"/>
                  </a:ext>
                </a:extLst>
              </a:tr>
            </a:tbl>
          </a:graphicData>
        </a:graphic>
      </p:graphicFrame>
    </p:spTree>
    <p:extLst>
      <p:ext uri="{BB962C8B-B14F-4D97-AF65-F5344CB8AC3E}">
        <p14:creationId xmlns:p14="http://schemas.microsoft.com/office/powerpoint/2010/main" val="349542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C6B11424-660E-9C1D-1FA7-542C1FF75F7C}"/>
              </a:ext>
            </a:extLst>
          </p:cNvPr>
          <p:cNvSpPr txBox="1"/>
          <p:nvPr/>
        </p:nvSpPr>
        <p:spPr>
          <a:xfrm>
            <a:off x="548640" y="548640"/>
            <a:ext cx="7764087" cy="6453049"/>
          </a:xfrm>
          <a:prstGeom prst="rect">
            <a:avLst/>
          </a:prstGeom>
          <a:noFill/>
        </p:spPr>
        <p:txBody>
          <a:bodyPr wrap="square" rtlCol="0">
            <a:spAutoFit/>
          </a:bodyPr>
          <a:lstStyle/>
          <a:p>
            <a:pPr>
              <a:spcBef>
                <a:spcPts val="1800"/>
              </a:spcBef>
            </a:pPr>
            <a:r>
              <a:rPr lang="sl-SI" sz="1800" kern="1200" dirty="0">
                <a:solidFill>
                  <a:srgbClr val="FF0000"/>
                </a:solidFill>
                <a:effectLst/>
                <a:ea typeface="Times New Roman" panose="02020603050405020304" pitchFamily="18" charset="0"/>
                <a:cs typeface="Calibri" panose="020F0502020204030204" pitchFamily="34" charset="0"/>
              </a:rPr>
              <a:t>Neenakomerna in začasna prerazporeditev delovnega časa</a:t>
            </a:r>
          </a:p>
          <a:p>
            <a:pPr marL="285750" indent="-285750" algn="just">
              <a:spcBef>
                <a:spcPts val="800"/>
              </a:spcBef>
              <a:buFont typeface="Arial" panose="020B0604020202020204" pitchFamily="34" charset="0"/>
              <a:buChar char="•"/>
            </a:pPr>
            <a:r>
              <a:rPr lang="sl-SI" sz="1800" kern="1200" dirty="0">
                <a:solidFill>
                  <a:srgbClr val="000000"/>
                </a:solidFill>
                <a:effectLst/>
                <a:ea typeface="Times New Roman" panose="02020603050405020304" pitchFamily="18" charset="0"/>
                <a:cs typeface="Calibri" panose="020F0502020204030204" pitchFamily="34" charset="0"/>
              </a:rPr>
              <a:t>Delodajalec bo moral po novem ure v neenakomerni in začasni prerazporeditvi delovnega časa voditi ločeno od ur, opravljenih v enakomerni razporeditvi delovnega časa. </a:t>
            </a:r>
          </a:p>
          <a:p>
            <a:pPr marL="285750" indent="-285750" algn="just">
              <a:spcBef>
                <a:spcPts val="800"/>
              </a:spcBef>
              <a:buFont typeface="Arial" panose="020B0604020202020204" pitchFamily="34" charset="0"/>
              <a:buChar char="•"/>
            </a:pPr>
            <a:r>
              <a:rPr lang="sl-SI" sz="1800" kern="1200" dirty="0">
                <a:solidFill>
                  <a:srgbClr val="000000"/>
                </a:solidFill>
                <a:effectLst/>
                <a:ea typeface="Times New Roman" panose="02020603050405020304" pitchFamily="18" charset="0"/>
                <a:cs typeface="Calibri" panose="020F0502020204030204" pitchFamily="34" charset="0"/>
              </a:rPr>
              <a:t>V evidenco o izrabi delovnega časa bo moral vpisati opravljene ure v neenakomerno razporejenem ali v začasno prerazporejenem delovnem času in tekoči seštevek ur v tednu, mesecu oziroma letu, iz katerega je razvidno referenčno obdobje, ki se upošteva za neenakomerno razporeditev in za začasno prerazporeditev polnega delovnega časa.</a:t>
            </a:r>
          </a:p>
          <a:p>
            <a:pPr marL="285750" indent="-285750" algn="just">
              <a:spcBef>
                <a:spcPts val="800"/>
              </a:spcBef>
              <a:buFont typeface="Arial" panose="020B0604020202020204" pitchFamily="34" charset="0"/>
              <a:buChar char="•"/>
            </a:pPr>
            <a:r>
              <a:rPr lang="sl-SI" sz="1800" kern="1200" dirty="0">
                <a:solidFill>
                  <a:srgbClr val="000000"/>
                </a:solidFill>
                <a:effectLst/>
                <a:ea typeface="Times New Roman" panose="02020603050405020304" pitchFamily="18" charset="0"/>
                <a:cs typeface="Calibri" panose="020F0502020204030204" pitchFamily="34" charset="0"/>
              </a:rPr>
              <a:t>Če delodajalec evidence o izrabi delovnega časa ne bo vodil elektronsko, bo lahko tekoči seštevek ur vpisoval tedensko, sicer pa ga bo moral dnevno.</a:t>
            </a:r>
          </a:p>
          <a:p>
            <a:pPr marL="285750" indent="-285750" algn="just">
              <a:spcBef>
                <a:spcPts val="800"/>
              </a:spcBef>
              <a:buFont typeface="Arial" panose="020B0604020202020204" pitchFamily="34" charset="0"/>
              <a:buChar char="•"/>
            </a:pPr>
            <a:endParaRPr lang="sl-SI" dirty="0">
              <a:solidFill>
                <a:srgbClr val="000000"/>
              </a:solidFill>
              <a:ea typeface="Times New Roman" panose="02020603050405020304" pitchFamily="18" charset="0"/>
              <a:cs typeface="Calibri" panose="020F0502020204030204" pitchFamily="34" charset="0"/>
            </a:endParaRPr>
          </a:p>
          <a:p>
            <a:pPr algn="just">
              <a:spcBef>
                <a:spcPts val="800"/>
              </a:spcBef>
            </a:pPr>
            <a:r>
              <a:rPr lang="sl-SI" sz="1800" kern="1200" dirty="0">
                <a:solidFill>
                  <a:srgbClr val="FF0000"/>
                </a:solidFill>
                <a:effectLst/>
                <a:ea typeface="Times New Roman" panose="02020603050405020304" pitchFamily="18" charset="0"/>
                <a:cs typeface="Calibri" panose="020F0502020204030204" pitchFamily="34" charset="0"/>
              </a:rPr>
              <a:t>Primer:</a:t>
            </a:r>
          </a:p>
          <a:p>
            <a:pPr algn="just">
              <a:spcBef>
                <a:spcPts val="800"/>
              </a:spcBef>
            </a:pPr>
            <a:r>
              <a:rPr lang="sl-SI" sz="1800" kern="1200" dirty="0">
                <a:solidFill>
                  <a:srgbClr val="000000"/>
                </a:solidFill>
                <a:effectLst/>
                <a:ea typeface="Times New Roman" panose="02020603050405020304" pitchFamily="18" charset="0"/>
                <a:cs typeface="Calibri" panose="020F0502020204030204" pitchFamily="34" charset="0"/>
              </a:rPr>
              <a:t>Delodajalec je gradbinec, zato imajo vsi delavci delovni čas neenakomerno razporejen. Ne zavezuje ga nobena kolektivna pogodba, zato ima šest mesečno referenčno obdobje, ki traja od januarja do junija in od julija do decembra.</a:t>
            </a:r>
          </a:p>
          <a:p>
            <a:pPr algn="just">
              <a:spcBef>
                <a:spcPts val="800"/>
              </a:spcBef>
            </a:pPr>
            <a:r>
              <a:rPr lang="sl-SI" sz="1800" kern="1200" dirty="0">
                <a:solidFill>
                  <a:srgbClr val="000000"/>
                </a:solidFill>
                <a:effectLst/>
                <a:ea typeface="Times New Roman" panose="02020603050405020304" pitchFamily="18" charset="0"/>
                <a:cs typeface="Calibri" panose="020F0502020204030204" pitchFamily="34" charset="0"/>
              </a:rPr>
              <a:t>Ali mora ure, ki jih delavci opravijo v neenakomerni razporeditvi delovnega časa voditi posebej?</a:t>
            </a:r>
          </a:p>
          <a:p>
            <a:pPr algn="just">
              <a:spcBef>
                <a:spcPts val="800"/>
              </a:spcBef>
            </a:pPr>
            <a:endParaRPr lang="sl-SI" sz="1800" kern="1200" dirty="0">
              <a:solidFill>
                <a:srgbClr val="000000"/>
              </a:solidFill>
              <a:effectLst/>
              <a:ea typeface="Times New Roman" panose="02020603050405020304" pitchFamily="18" charset="0"/>
              <a:cs typeface="Calibri" panose="020F0502020204030204" pitchFamily="34" charset="0"/>
            </a:endParaRPr>
          </a:p>
          <a:p>
            <a:endParaRPr lang="sl-SI" dirty="0"/>
          </a:p>
        </p:txBody>
      </p:sp>
    </p:spTree>
    <p:extLst>
      <p:ext uri="{BB962C8B-B14F-4D97-AF65-F5344CB8AC3E}">
        <p14:creationId xmlns:p14="http://schemas.microsoft.com/office/powerpoint/2010/main" val="269669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CFE8F7C3-7894-4BE3-D765-9EA5DA30548B}"/>
              </a:ext>
            </a:extLst>
          </p:cNvPr>
          <p:cNvSpPr txBox="1"/>
          <p:nvPr/>
        </p:nvSpPr>
        <p:spPr>
          <a:xfrm>
            <a:off x="518160" y="548640"/>
            <a:ext cx="8012776" cy="2513509"/>
          </a:xfrm>
          <a:prstGeom prst="rect">
            <a:avLst/>
          </a:prstGeom>
          <a:noFill/>
        </p:spPr>
        <p:txBody>
          <a:bodyPr wrap="square" rtlCol="0">
            <a:spAutoFit/>
          </a:bodyPr>
          <a:lstStyle/>
          <a:p>
            <a:r>
              <a:rPr lang="sl-SI" dirty="0">
                <a:solidFill>
                  <a:srgbClr val="FF0000"/>
                </a:solidFill>
              </a:rPr>
              <a:t>Primer:</a:t>
            </a:r>
          </a:p>
          <a:p>
            <a:endParaRPr lang="sl-SI" dirty="0"/>
          </a:p>
          <a:p>
            <a:pPr algn="just">
              <a:spcBef>
                <a:spcPts val="800"/>
              </a:spcBef>
            </a:pPr>
            <a:r>
              <a:rPr lang="sl-SI" sz="1800" kern="1200" dirty="0">
                <a:solidFill>
                  <a:srgbClr val="000000"/>
                </a:solidFill>
                <a:effectLst/>
                <a:ea typeface="Times New Roman" panose="02020603050405020304" pitchFamily="18" charset="0"/>
                <a:cs typeface="Calibri" panose="020F0502020204030204" pitchFamily="34" charset="0"/>
              </a:rPr>
              <a:t>Delavec dela od ponedeljka do petka po osem ur na dan. Enkrat na mesec pa dela tudi pet ur v soboto. Delodajalec mu za delo v soboto delovni čas začasno prerazporedi, zato to niso nadure. Delodajalca zavezuje kolektivna pogodba dejavnosti, zato ima 12-mesečno referenčno obdobje (od januarja do decembra).</a:t>
            </a:r>
          </a:p>
          <a:p>
            <a:pPr algn="just">
              <a:spcBef>
                <a:spcPts val="800"/>
              </a:spcBef>
            </a:pPr>
            <a:r>
              <a:rPr lang="sl-SI" sz="1800" kern="1200" dirty="0">
                <a:solidFill>
                  <a:srgbClr val="000000"/>
                </a:solidFill>
                <a:effectLst/>
                <a:ea typeface="Times New Roman" panose="02020603050405020304" pitchFamily="18" charset="0"/>
                <a:cs typeface="Calibri" panose="020F0502020204030204" pitchFamily="34" charset="0"/>
              </a:rPr>
              <a:t>Kako mora delodajalec po novem evidentirati ure, ki jih je delavec opravil v soboto?</a:t>
            </a:r>
          </a:p>
          <a:p>
            <a:endParaRPr lang="sl-SI" dirty="0"/>
          </a:p>
        </p:txBody>
      </p:sp>
    </p:spTree>
    <p:extLst>
      <p:ext uri="{BB962C8B-B14F-4D97-AF65-F5344CB8AC3E}">
        <p14:creationId xmlns:p14="http://schemas.microsoft.com/office/powerpoint/2010/main" val="109768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0EF36313-E4C9-AE3A-F8A6-28095335FEED}"/>
              </a:ext>
            </a:extLst>
          </p:cNvPr>
          <p:cNvSpPr txBox="1"/>
          <p:nvPr/>
        </p:nvSpPr>
        <p:spPr>
          <a:xfrm>
            <a:off x="558800" y="538480"/>
            <a:ext cx="7857836" cy="4801314"/>
          </a:xfrm>
          <a:prstGeom prst="rect">
            <a:avLst/>
          </a:prstGeom>
          <a:noFill/>
        </p:spPr>
        <p:txBody>
          <a:bodyPr wrap="square" rtlCol="0">
            <a:spAutoFit/>
          </a:bodyPr>
          <a:lstStyle/>
          <a:p>
            <a:r>
              <a:rPr lang="sl-SI" dirty="0">
                <a:solidFill>
                  <a:srgbClr val="FF0000"/>
                </a:solidFill>
              </a:rPr>
              <a:t>Za koga mora delodajalec voditi evidenco o izrabi delovnega časa?</a:t>
            </a:r>
          </a:p>
          <a:p>
            <a:endParaRPr lang="sl-SI" dirty="0"/>
          </a:p>
          <a:p>
            <a:pPr marL="285750" indent="-285750">
              <a:buFont typeface="Arial" panose="020B0604020202020204" pitchFamily="34" charset="0"/>
              <a:buChar char="•"/>
            </a:pPr>
            <a:r>
              <a:rPr lang="sl-SI" dirty="0"/>
              <a:t>za redno zaposlene delavce na podlagi pogodbe o zaposlitvi,</a:t>
            </a:r>
          </a:p>
          <a:p>
            <a:endParaRPr lang="sl-SI" dirty="0"/>
          </a:p>
          <a:p>
            <a:pPr marL="285750" indent="-285750">
              <a:buFont typeface="Arial" panose="020B0604020202020204" pitchFamily="34" charset="0"/>
              <a:buChar char="•"/>
            </a:pPr>
            <a:r>
              <a:rPr lang="sl-SI" dirty="0"/>
              <a:t>za osebe, ki na kakršnikoli drugi pravni podlagi opravljajo delo za delodajalca ali opravljajo samostojno poklicno, kmetijsko ali drugo dejavnost, in osebe, ki pri delodajalcu opravlja delo zaradi usposabljanja,</a:t>
            </a:r>
          </a:p>
          <a:p>
            <a:pPr marL="742950" lvl="1" indent="-285750">
              <a:buFont typeface="Arial" panose="020B0604020202020204" pitchFamily="34" charset="0"/>
              <a:buChar char="•"/>
            </a:pPr>
            <a:r>
              <a:rPr lang="sl-SI" dirty="0"/>
              <a:t>po začetku uporabe jo bo moral delodajalec voditi pod pogojem, da ga opravlja </a:t>
            </a:r>
            <a:r>
              <a:rPr lang="sl-SI" b="1" dirty="0"/>
              <a:t>osebno</a:t>
            </a:r>
            <a:r>
              <a:rPr lang="sl-SI" dirty="0"/>
              <a:t> in </a:t>
            </a:r>
            <a:r>
              <a:rPr lang="sl-SI" b="1" dirty="0"/>
              <a:t>je vključen v delovni proces delodajalca </a:t>
            </a:r>
            <a:r>
              <a:rPr lang="sl-SI" dirty="0"/>
              <a:t>ali </a:t>
            </a:r>
            <a:r>
              <a:rPr lang="sl-SI" b="1" dirty="0"/>
              <a:t>pretežno uporablja sredstva za opravljanje dela</a:t>
            </a:r>
            <a:r>
              <a:rPr lang="sl-SI" dirty="0"/>
              <a:t>, ki so del delovnega procesa delodajalca.</a:t>
            </a:r>
          </a:p>
          <a:p>
            <a:pPr marL="742950" lvl="1" indent="-285750">
              <a:buFont typeface="Arial" panose="020B0604020202020204" pitchFamily="34" charset="0"/>
              <a:buChar char="•"/>
            </a:pPr>
            <a:endParaRPr lang="sl-SI" dirty="0"/>
          </a:p>
          <a:p>
            <a:pPr marL="285750" lvl="1" indent="-285750">
              <a:buFont typeface="Arial" panose="020B0604020202020204" pitchFamily="34" charset="0"/>
              <a:buChar char="•"/>
            </a:pPr>
            <a:r>
              <a:rPr lang="sl-SI" dirty="0"/>
              <a:t>Voditi jih mora tudi za:</a:t>
            </a:r>
          </a:p>
          <a:p>
            <a:pPr marL="742950" lvl="1" indent="-285750">
              <a:buFont typeface="Arial" panose="020B0604020202020204" pitchFamily="34" charset="0"/>
              <a:buChar char="•"/>
            </a:pPr>
            <a:r>
              <a:rPr lang="sl-SI" dirty="0"/>
              <a:t>za upokojence na podlagi ZUTD</a:t>
            </a:r>
          </a:p>
          <a:p>
            <a:pPr marL="742950" lvl="1" indent="-285750">
              <a:buFont typeface="Arial" panose="020B0604020202020204" pitchFamily="34" charset="0"/>
              <a:buChar char="•"/>
            </a:pPr>
            <a:r>
              <a:rPr lang="sl-SI" dirty="0"/>
              <a:t>za študente in dijake na podlagi ZDR-1</a:t>
            </a:r>
          </a:p>
          <a:p>
            <a:pPr marL="742950" lvl="1" indent="-285750">
              <a:buFont typeface="Arial" panose="020B0604020202020204" pitchFamily="34" charset="0"/>
              <a:buChar char="•"/>
            </a:pPr>
            <a:r>
              <a:rPr lang="sl-SI" dirty="0"/>
              <a:t>za kratkotrajno delo na podlagi ZPDZC-1</a:t>
            </a:r>
          </a:p>
          <a:p>
            <a:pPr marL="742950" lvl="1" indent="-285750">
              <a:buFont typeface="Arial" panose="020B0604020202020204" pitchFamily="34" charset="0"/>
              <a:buChar char="•"/>
            </a:pPr>
            <a:r>
              <a:rPr lang="sl-SI" dirty="0"/>
              <a:t>za delo na podlagi </a:t>
            </a:r>
            <a:r>
              <a:rPr lang="sl-SI" dirty="0" err="1"/>
              <a:t>podjemne</a:t>
            </a:r>
            <a:r>
              <a:rPr lang="sl-SI" dirty="0"/>
              <a:t> in avtorske pogodbo?</a:t>
            </a:r>
          </a:p>
        </p:txBody>
      </p:sp>
    </p:spTree>
    <p:extLst>
      <p:ext uri="{BB962C8B-B14F-4D97-AF65-F5344CB8AC3E}">
        <p14:creationId xmlns:p14="http://schemas.microsoft.com/office/powerpoint/2010/main" val="1266714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BCCD03AF-48D7-5DBB-C858-372C59D430CA}"/>
              </a:ext>
            </a:extLst>
          </p:cNvPr>
          <p:cNvSpPr txBox="1"/>
          <p:nvPr/>
        </p:nvSpPr>
        <p:spPr>
          <a:xfrm>
            <a:off x="535709" y="523076"/>
            <a:ext cx="8348518" cy="6114494"/>
          </a:xfrm>
          <a:prstGeom prst="rect">
            <a:avLst/>
          </a:prstGeom>
          <a:noFill/>
        </p:spPr>
        <p:txBody>
          <a:bodyPr wrap="square">
            <a:spAutoFit/>
          </a:bodyPr>
          <a:lstStyle/>
          <a:p>
            <a:pPr algn="just"/>
            <a:r>
              <a:rPr lang="sl-SI" dirty="0">
                <a:solidFill>
                  <a:srgbClr val="FF0000"/>
                </a:solidFill>
                <a:ea typeface="Calibri" panose="020F0502020204030204" pitchFamily="34" charset="0"/>
              </a:rPr>
              <a:t>Izročitev mesečne evidence delovnega časa</a:t>
            </a:r>
            <a:endParaRPr lang="sl-SI" sz="1800" dirty="0">
              <a:solidFill>
                <a:srgbClr val="FF0000"/>
              </a:solidFill>
              <a:effectLst/>
              <a:ea typeface="Calibri" panose="020F0502020204030204" pitchFamily="34" charset="0"/>
            </a:endParaRPr>
          </a:p>
          <a:p>
            <a:pPr algn="just"/>
            <a:endParaRPr lang="sl-SI" dirty="0">
              <a:ea typeface="Calibri" panose="020F050202020403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Po novem mora delodajalec delavcu zagotavljati vpogled v podatke iz evidence o izrabi delovnega časa, ki se nanašajo nanj. Delodajalec mora delavca pisno obvestiti o podatkih iz evidence o izrabi delovnega časa za pretekli mesec do konca plačilnega dne</a:t>
            </a:r>
            <a:r>
              <a:rPr lang="sl-SI" sz="1800" kern="1200">
                <a:solidFill>
                  <a:srgbClr val="000000"/>
                </a:solidFill>
                <a:effectLst/>
                <a:ea typeface="Times New Roman" panose="02020603050405020304" pitchFamily="18" charset="0"/>
                <a:cs typeface="Arial" panose="020B0604020202020204" pitchFamily="34" charset="0"/>
              </a:rPr>
              <a:t>. </a:t>
            </a:r>
          </a:p>
          <a:p>
            <a:pPr algn="just"/>
            <a:endParaRPr lang="sl-SI" sz="1800" kern="1200" dirty="0">
              <a:solidFill>
                <a:srgbClr val="000000"/>
              </a:solidFill>
              <a:effectLst/>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Pisno obvestilo lahko pošlje tudi po elektronski poti na elektronski naslov delavca, ki ga zagotavlja in uporabo nalaga delodajalec. Kot izpolnitev te obveznosti se šteje tudi neposreden elektronski dostop delavca do evidence, ki ga zagotavlja delodajalec, vendar brez prisotnosti delodajalca.</a:t>
            </a:r>
          </a:p>
          <a:p>
            <a:pPr marL="285750" indent="-285750" algn="just">
              <a:buFont typeface="Arial" panose="020B0604020202020204" pitchFamily="34" charset="0"/>
              <a:buChar char="•"/>
            </a:pPr>
            <a:endParaRPr lang="sl-SI" dirty="0">
              <a:solidFill>
                <a:srgbClr val="000000"/>
              </a:solidFill>
              <a:ea typeface="Times New Roman" panose="02020603050405020304" pitchFamily="18" charset="0"/>
              <a:cs typeface="Arial" panose="020B0604020202020204" pitchFamily="34" charset="0"/>
            </a:endParaRPr>
          </a:p>
          <a:p>
            <a:pPr algn="just"/>
            <a:r>
              <a:rPr lang="sl-SI" sz="1800" kern="1200" dirty="0">
                <a:solidFill>
                  <a:srgbClr val="FF0000"/>
                </a:solidFill>
                <a:effectLst/>
                <a:ea typeface="Times New Roman" panose="02020603050405020304" pitchFamily="18" charset="0"/>
                <a:cs typeface="Arial" panose="020B0604020202020204" pitchFamily="34" charset="0"/>
              </a:rPr>
              <a:t>Primer:</a:t>
            </a:r>
          </a:p>
          <a:p>
            <a:pPr algn="just">
              <a:spcBef>
                <a:spcPts val="800"/>
              </a:spcBef>
            </a:pPr>
            <a:r>
              <a:rPr lang="sl-SI" sz="1800" kern="1200" dirty="0">
                <a:solidFill>
                  <a:srgbClr val="000000"/>
                </a:solidFill>
                <a:effectLst/>
                <a:ea typeface="Times New Roman" panose="02020603050405020304" pitchFamily="18" charset="0"/>
                <a:cs typeface="Calibri" panose="020F0502020204030204" pitchFamily="34" charset="0"/>
              </a:rPr>
              <a:t>Delodajalec delavcem vsak mesec do konca plačilnega dne po elektronski poti pošlje plačilno listo. Evidenco o izrabi delovnega časa vodi elektronsko, zato imajo delavci vsak svoj dostop do svoje evidence, ki si jo lahko pogledajo kadar koli.</a:t>
            </a:r>
          </a:p>
          <a:p>
            <a:pPr algn="just">
              <a:spcBef>
                <a:spcPts val="800"/>
              </a:spcBef>
            </a:pPr>
            <a:r>
              <a:rPr lang="sl-SI" sz="1800" kern="1200" dirty="0">
                <a:solidFill>
                  <a:srgbClr val="000000"/>
                </a:solidFill>
                <a:effectLst/>
                <a:ea typeface="Times New Roman" panose="02020603050405020304" pitchFamily="18" charset="0"/>
                <a:cs typeface="Calibri" panose="020F0502020204030204" pitchFamily="34" charset="0"/>
              </a:rPr>
              <a:t>Ali mora po novem poleg plačilne liste delavcem izročiti še evidenco o izrabi delovnega časa?</a:t>
            </a:r>
          </a:p>
          <a:p>
            <a:pPr algn="just"/>
            <a:endParaRPr lang="sl-SI" sz="1800" kern="1200" dirty="0">
              <a:solidFill>
                <a:srgbClr val="000000"/>
              </a:solidFill>
              <a:effectLst/>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endParaRPr lang="sl-SI" dirty="0">
              <a:ea typeface="Calibri" panose="020F0502020204030204" pitchFamily="34" charset="0"/>
            </a:endParaRPr>
          </a:p>
          <a:p>
            <a:pPr algn="just"/>
            <a:endParaRPr lang="sl-SI" b="1" dirty="0"/>
          </a:p>
        </p:txBody>
      </p:sp>
    </p:spTree>
    <p:extLst>
      <p:ext uri="{BB962C8B-B14F-4D97-AF65-F5344CB8AC3E}">
        <p14:creationId xmlns:p14="http://schemas.microsoft.com/office/powerpoint/2010/main" val="189009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391" y="1815215"/>
            <a:ext cx="7534080" cy="1820264"/>
          </a:xfrm>
        </p:spPr>
        <p:txBody>
          <a:bodyPr>
            <a:noAutofit/>
          </a:bodyPr>
          <a:lstStyle/>
          <a:p>
            <a:pPr algn="r"/>
            <a:br>
              <a:rPr lang="sl-SI" sz="4000" dirty="0">
                <a:solidFill>
                  <a:srgbClr val="C00000"/>
                </a:solidFill>
                <a:latin typeface="+mn-lt"/>
              </a:rPr>
            </a:br>
            <a:r>
              <a:rPr lang="sl-SI" sz="4000" dirty="0">
                <a:solidFill>
                  <a:srgbClr val="C00000"/>
                </a:solidFill>
                <a:latin typeface="+mn-lt"/>
              </a:rPr>
              <a:t>Vodenje evidence delovnega časa in novosti</a:t>
            </a:r>
            <a:endParaRPr lang="en-US" sz="4000" dirty="0">
              <a:solidFill>
                <a:srgbClr val="C00000"/>
              </a:solidFill>
              <a:latin typeface="+mn-lt"/>
            </a:endParaRPr>
          </a:p>
        </p:txBody>
      </p:sp>
      <p:sp>
        <p:nvSpPr>
          <p:cNvPr id="3" name="Subtitle 2"/>
          <p:cNvSpPr>
            <a:spLocks noGrp="1"/>
          </p:cNvSpPr>
          <p:nvPr>
            <p:ph type="subTitle" idx="4294967295"/>
          </p:nvPr>
        </p:nvSpPr>
        <p:spPr>
          <a:xfrm>
            <a:off x="3504159" y="3887368"/>
            <a:ext cx="5108899" cy="1655762"/>
          </a:xfrm>
        </p:spPr>
        <p:txBody>
          <a:bodyPr>
            <a:normAutofit/>
          </a:bodyPr>
          <a:lstStyle/>
          <a:p>
            <a:pPr marL="0" indent="0" algn="r">
              <a:buNone/>
            </a:pPr>
            <a:r>
              <a:rPr lang="sl-SI" sz="2400" dirty="0"/>
              <a:t>Mag. Nina Scortegagna Kavčnik</a:t>
            </a:r>
            <a:endParaRPr lang="en-US" sz="2400" dirty="0"/>
          </a:p>
        </p:txBody>
      </p:sp>
      <p:pic>
        <p:nvPicPr>
          <p:cNvPr id="4" name="Slika 3">
            <a:extLst>
              <a:ext uri="{FF2B5EF4-FFF2-40B4-BE49-F238E27FC236}">
                <a16:creationId xmlns:a16="http://schemas.microsoft.com/office/drawing/2014/main" id="{46532984-520E-7BAE-5609-8D4ED40FAF47}"/>
              </a:ext>
            </a:extLst>
          </p:cNvPr>
          <p:cNvPicPr>
            <a:picLocks noChangeAspect="1"/>
          </p:cNvPicPr>
          <p:nvPr/>
        </p:nvPicPr>
        <p:blipFill>
          <a:blip r:embed="rId2"/>
          <a:stretch>
            <a:fillRect/>
          </a:stretch>
        </p:blipFill>
        <p:spPr>
          <a:xfrm>
            <a:off x="0" y="0"/>
            <a:ext cx="9144000" cy="6858001"/>
          </a:xfrm>
          <a:prstGeom prst="rect">
            <a:avLst/>
          </a:prstGeom>
        </p:spPr>
      </p:pic>
    </p:spTree>
    <p:extLst>
      <p:ext uri="{BB962C8B-B14F-4D97-AF65-F5344CB8AC3E}">
        <p14:creationId xmlns:p14="http://schemas.microsoft.com/office/powerpoint/2010/main" val="1457725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6CAEA44B-8A05-8BF2-B741-AA75EAEEE60E}"/>
              </a:ext>
            </a:extLst>
          </p:cNvPr>
          <p:cNvSpPr txBox="1"/>
          <p:nvPr/>
        </p:nvSpPr>
        <p:spPr>
          <a:xfrm>
            <a:off x="560647" y="662017"/>
            <a:ext cx="7658562" cy="2308324"/>
          </a:xfrm>
          <a:prstGeom prst="rect">
            <a:avLst/>
          </a:prstGeom>
          <a:noFill/>
        </p:spPr>
        <p:txBody>
          <a:bodyPr wrap="square" rtlCol="0">
            <a:spAutoFit/>
          </a:bodyPr>
          <a:lstStyle/>
          <a:p>
            <a:pPr algn="just"/>
            <a:r>
              <a:rPr lang="sl-SI" sz="1800" dirty="0">
                <a:solidFill>
                  <a:srgbClr val="FF0000"/>
                </a:solidFill>
                <a:effectLst/>
                <a:ea typeface="Calibri" panose="020F0502020204030204" pitchFamily="34" charset="0"/>
              </a:rPr>
              <a:t>Seznanitev z evidenco</a:t>
            </a:r>
          </a:p>
          <a:p>
            <a:pPr algn="just"/>
            <a:endParaRPr lang="sl-SI" sz="1800" dirty="0">
              <a:effectLst/>
              <a:ea typeface="Calibri" panose="020F050202020403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Po novem lahko delavec od delodajalca enkrat tedensko zahteva, da ga pisno seznani s podatki iz evidence o izrabi delovnega časa. </a:t>
            </a:r>
          </a:p>
          <a:p>
            <a:pPr algn="just"/>
            <a:endParaRPr lang="sl-SI" dirty="0">
              <a:solidFill>
                <a:srgbClr val="000000"/>
              </a:solidFill>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Za obveznost seznanitve se šteje neposreden elektronski dostop delavca do evidence o izrabi delovnega časa, ki ga zagotavlja delodajalec (19/4 ZEPDSV). </a:t>
            </a:r>
            <a:endParaRPr lang="sl-SI" sz="1800" kern="1200" dirty="0">
              <a:solidFill>
                <a:srgbClr val="000000"/>
              </a:solidFill>
              <a:effectLst/>
              <a:ea typeface="Times New Roman" panose="02020603050405020304" pitchFamily="18" charset="0"/>
              <a:cs typeface="Calibri" panose="020F0502020204030204" pitchFamily="34" charset="0"/>
            </a:endParaRPr>
          </a:p>
          <a:p>
            <a:endParaRPr lang="sl-SI" dirty="0"/>
          </a:p>
        </p:txBody>
      </p:sp>
    </p:spTree>
    <p:extLst>
      <p:ext uri="{BB962C8B-B14F-4D97-AF65-F5344CB8AC3E}">
        <p14:creationId xmlns:p14="http://schemas.microsoft.com/office/powerpoint/2010/main" val="1881681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2968B919-876C-25A5-C56E-A6A9CE4C465C}"/>
              </a:ext>
            </a:extLst>
          </p:cNvPr>
          <p:cNvSpPr txBox="1"/>
          <p:nvPr/>
        </p:nvSpPr>
        <p:spPr>
          <a:xfrm>
            <a:off x="538480" y="579120"/>
            <a:ext cx="7659947" cy="4247317"/>
          </a:xfrm>
          <a:prstGeom prst="rect">
            <a:avLst/>
          </a:prstGeom>
          <a:noFill/>
        </p:spPr>
        <p:txBody>
          <a:bodyPr wrap="square" rtlCol="0">
            <a:spAutoFit/>
          </a:bodyPr>
          <a:lstStyle/>
          <a:p>
            <a:r>
              <a:rPr lang="sl-SI" dirty="0">
                <a:solidFill>
                  <a:srgbClr val="FF0000"/>
                </a:solidFill>
              </a:rPr>
              <a:t>Kraj hrambe evidence</a:t>
            </a:r>
          </a:p>
          <a:p>
            <a:endParaRPr lang="sl-SI" dirty="0"/>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Delodajalec mora hraniti evidenco o izrabi delovnega časa in dokumentacijo, na podlagi katere se v evidenco o izrabi delovnega časa vpisujejo podatki na sedežu oziroma na kraju opravljanja dela delavca (19/5 ZEPDSV). </a:t>
            </a:r>
          </a:p>
          <a:p>
            <a:pPr marL="285750" indent="-285750" algn="just">
              <a:buFont typeface="Arial" panose="020B0604020202020204" pitchFamily="34" charset="0"/>
              <a:buChar char="•"/>
            </a:pPr>
            <a:endParaRPr lang="sl-SI" dirty="0">
              <a:solidFill>
                <a:srgbClr val="000000"/>
              </a:solidFill>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Namen te določbe je, da se evidenca hrani tam, kjer delavec dela.</a:t>
            </a:r>
          </a:p>
          <a:p>
            <a:pPr marL="285750" indent="-285750" algn="just">
              <a:buFont typeface="Arial" panose="020B0604020202020204" pitchFamily="34" charset="0"/>
              <a:buChar char="•"/>
            </a:pPr>
            <a:endParaRPr lang="sl-SI" sz="1800" kern="1200" dirty="0">
              <a:solidFill>
                <a:srgbClr val="000000"/>
              </a:solidFill>
              <a:effectLst/>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Če delavec dela na sedežu delodajalca, mora delodajalec evidenco o izrabi delovnega časa po novem hraniti na sedežu. </a:t>
            </a:r>
          </a:p>
          <a:p>
            <a:pPr marL="285750" indent="-285750" algn="just">
              <a:buFont typeface="Arial" panose="020B0604020202020204" pitchFamily="34" charset="0"/>
              <a:buChar char="•"/>
            </a:pPr>
            <a:endParaRPr lang="sl-SI" dirty="0">
              <a:solidFill>
                <a:srgbClr val="000000"/>
              </a:solidFill>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Če pa dela na terenu, pa tam, kjer dela. Trenutno ni znano, za koliko časa nazaj jih bo moral delodajalec hraniti na kraju opravljanja dela. Edina smiselna razlaga pa je, da za tekoči mesec.</a:t>
            </a:r>
            <a:endParaRPr lang="sl-SI" sz="1800" kern="1200" dirty="0">
              <a:solidFill>
                <a:srgbClr val="000000"/>
              </a:solidFill>
              <a:effectLst/>
              <a:ea typeface="Times New Roman" panose="02020603050405020304" pitchFamily="18" charset="0"/>
              <a:cs typeface="Calibri" panose="020F0502020204030204" pitchFamily="34" charset="0"/>
            </a:endParaRPr>
          </a:p>
          <a:p>
            <a:endParaRPr lang="sl-SI" dirty="0"/>
          </a:p>
        </p:txBody>
      </p:sp>
    </p:spTree>
    <p:extLst>
      <p:ext uri="{BB962C8B-B14F-4D97-AF65-F5344CB8AC3E}">
        <p14:creationId xmlns:p14="http://schemas.microsoft.com/office/powerpoint/2010/main" val="557077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99581592-A713-8C0B-960C-3F05977B744D}"/>
              </a:ext>
            </a:extLst>
          </p:cNvPr>
          <p:cNvSpPr txBox="1"/>
          <p:nvPr/>
        </p:nvSpPr>
        <p:spPr>
          <a:xfrm>
            <a:off x="721360" y="741680"/>
            <a:ext cx="7487920" cy="5355312"/>
          </a:xfrm>
          <a:prstGeom prst="rect">
            <a:avLst/>
          </a:prstGeom>
          <a:noFill/>
        </p:spPr>
        <p:txBody>
          <a:bodyPr wrap="square" rtlCol="0">
            <a:spAutoFit/>
          </a:bodyPr>
          <a:lstStyle/>
          <a:p>
            <a:r>
              <a:rPr lang="sl-SI" dirty="0">
                <a:solidFill>
                  <a:srgbClr val="FF0000"/>
                </a:solidFill>
              </a:rPr>
              <a:t>Za katere delodajalce bo obvezno elektronsko vodenje?</a:t>
            </a:r>
          </a:p>
          <a:p>
            <a:endParaRPr lang="sl-SI" dirty="0">
              <a:solidFill>
                <a:srgbClr val="FF0000"/>
              </a:solidFill>
            </a:endParaRPr>
          </a:p>
          <a:p>
            <a:pPr marL="285750" indent="-285750">
              <a:buFont typeface="Arial" panose="020B0604020202020204" pitchFamily="34" charset="0"/>
              <a:buChar char="•"/>
            </a:pPr>
            <a:r>
              <a:rPr lang="sl-SI" dirty="0"/>
              <a:t>Kaj se šteje za elektronsko vodenje?</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Delodajalec mora voditi evidenco o izrabi delovnega časa </a:t>
            </a:r>
            <a:r>
              <a:rPr lang="sl-SI" b="1" dirty="0"/>
              <a:t>elektronsko</a:t>
            </a:r>
            <a:r>
              <a:rPr lang="sl-SI" dirty="0"/>
              <a:t>, če mu je bila:</a:t>
            </a:r>
          </a:p>
          <a:p>
            <a:r>
              <a:rPr lang="sl-SI" dirty="0"/>
              <a:t>	- pravnomočno izrečena globa po 8., 9., 10., 11., 12., 13., 14 ali 15. 	točki prvega odstavka oziroma po drugem ali tretjem odstavku 217.a 	člena ZDR-1 – dve leti od pravnomočnosti odločbe ali</a:t>
            </a:r>
          </a:p>
          <a:p>
            <a:endParaRPr lang="sl-SI" dirty="0"/>
          </a:p>
          <a:p>
            <a:r>
              <a:rPr lang="sl-SI" dirty="0"/>
              <a:t>	- pravnomočno izrečena globa po prvem, drugem, tretjem, četrtem 	ali petem odstavku 23. člena ZEPDSV – dve leti od pravnomočnosti 	odločbe.</a:t>
            </a:r>
          </a:p>
          <a:p>
            <a:endParaRPr lang="sl-SI" dirty="0"/>
          </a:p>
          <a:p>
            <a:pPr marL="285750" indent="-285750" algn="just">
              <a:buFont typeface="Arial" panose="020B0604020202020204" pitchFamily="34" charset="0"/>
              <a:buChar char="•"/>
            </a:pPr>
            <a:r>
              <a:rPr lang="sl-SI" dirty="0"/>
              <a:t>Delodajalec mora začeti voditi evidenco v roku 3 mesecev od pravnomočnosti odločbe.</a:t>
            </a:r>
          </a:p>
          <a:p>
            <a:pPr algn="just"/>
            <a:endParaRPr lang="sl-SI" dirty="0"/>
          </a:p>
          <a:p>
            <a:pPr marL="285750" indent="-285750" algn="just">
              <a:buFont typeface="Arial" panose="020B0604020202020204" pitchFamily="34" charset="0"/>
              <a:buChar char="•"/>
            </a:pPr>
            <a:r>
              <a:rPr lang="sl-SI" sz="1800" dirty="0">
                <a:solidFill>
                  <a:srgbClr val="000000"/>
                </a:solidFill>
                <a:effectLst/>
                <a:ea typeface="Calibri" panose="020F0502020204030204" pitchFamily="34" charset="0"/>
              </a:rPr>
              <a:t>Naknadna sprememba podatka elektronske evidence mora vsebovati tudi razlog spremembe in čas vpisa spremembe, ki ga zagotavlja delodajalec.</a:t>
            </a:r>
            <a:endParaRPr lang="sl-SI" dirty="0"/>
          </a:p>
        </p:txBody>
      </p:sp>
    </p:spTree>
    <p:extLst>
      <p:ext uri="{BB962C8B-B14F-4D97-AF65-F5344CB8AC3E}">
        <p14:creationId xmlns:p14="http://schemas.microsoft.com/office/powerpoint/2010/main" val="80694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5660C49C-99D0-FAAE-7DA9-EA34865B781D}"/>
              </a:ext>
            </a:extLst>
          </p:cNvPr>
          <p:cNvSpPr txBox="1"/>
          <p:nvPr/>
        </p:nvSpPr>
        <p:spPr>
          <a:xfrm>
            <a:off x="609600" y="387534"/>
            <a:ext cx="7711440" cy="6463308"/>
          </a:xfrm>
          <a:prstGeom prst="rect">
            <a:avLst/>
          </a:prstGeom>
          <a:noFill/>
        </p:spPr>
        <p:txBody>
          <a:bodyPr wrap="square" rtlCol="0">
            <a:spAutoFit/>
          </a:bodyPr>
          <a:lstStyle/>
          <a:p>
            <a:r>
              <a:rPr lang="sl-SI" b="1" dirty="0"/>
              <a:t>Elektronsko vodenje na predlog sindikata, sveta delavcev ali delavskega zaupnika:</a:t>
            </a:r>
          </a:p>
          <a:p>
            <a:endParaRPr lang="sl-SI" dirty="0"/>
          </a:p>
          <a:p>
            <a:pPr marL="285750" indent="-285750">
              <a:buFont typeface="Arial" panose="020B0604020202020204" pitchFamily="34" charset="0"/>
              <a:buChar char="•"/>
            </a:pPr>
            <a:r>
              <a:rPr lang="sl-SI" dirty="0"/>
              <a:t>Sindikat pri delodajalcu, če sindikata pri delodajalcu ni organiziranega, pa svet delavcev oziroma delavski zaupnik, bo lahko podal pisni predlog delodajalcu o elektronskem načinu vodenja evidence o izrabi delovnega časa. </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Nov predlog bodo lahko podali po preteku enega leta od pisne utemeljitve zavrnitve predloga.</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Delodajalec bo moral predlog obravnavati in se do njega opredeliti v roku 30 dni.</a:t>
            </a:r>
          </a:p>
          <a:p>
            <a:endParaRPr lang="sl-SI" dirty="0"/>
          </a:p>
          <a:p>
            <a:pPr marL="285750" indent="-285750">
              <a:buFont typeface="Arial" panose="020B0604020202020204" pitchFamily="34" charset="0"/>
              <a:buChar char="•"/>
            </a:pPr>
            <a:r>
              <a:rPr lang="sl-SI" dirty="0"/>
              <a:t>V kolikor bo delodajalec predlog zavrnil, bo moral svojo odločitev pisno utemeljiti, o zavrnitvi predloga pa mora hkrati pisno obvestiti tudi IRSD.</a:t>
            </a:r>
          </a:p>
          <a:p>
            <a:endParaRPr lang="sl-SI" dirty="0"/>
          </a:p>
          <a:p>
            <a:pPr marL="285750" indent="-285750">
              <a:buFont typeface="Arial" panose="020B0604020202020204" pitchFamily="34" charset="0"/>
              <a:buChar char="•"/>
            </a:pPr>
            <a:r>
              <a:rPr lang="sl-SI" dirty="0"/>
              <a:t>Delodajalec, ki bo ugodil predlogu o elektronskem načinu vodenja evidence o izrabi delovnega časa, bo moral začeti voditi evidenco elektronsko v roku 3 mesecev od poteka 30-dnevnega roka.</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sz="1800" dirty="0">
                <a:solidFill>
                  <a:srgbClr val="000000"/>
                </a:solidFill>
                <a:effectLst/>
                <a:ea typeface="Calibri" panose="020F0502020204030204" pitchFamily="34" charset="0"/>
              </a:rPr>
              <a:t>Naknadna sprememba podatka elektronske evidence mora vsebovati tudi razlog spremembe in čas vpisa spremembe, ki ga zagotavlja delodajalec</a:t>
            </a:r>
            <a:endParaRPr lang="sl-SI" dirty="0"/>
          </a:p>
          <a:p>
            <a:endParaRPr lang="sl-SI" dirty="0"/>
          </a:p>
        </p:txBody>
      </p:sp>
    </p:spTree>
    <p:extLst>
      <p:ext uri="{BB962C8B-B14F-4D97-AF65-F5344CB8AC3E}">
        <p14:creationId xmlns:p14="http://schemas.microsoft.com/office/powerpoint/2010/main" val="85833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7D9FAA69-300F-4959-6F35-5C64B7870B49}"/>
              </a:ext>
            </a:extLst>
          </p:cNvPr>
          <p:cNvSpPr txBox="1"/>
          <p:nvPr/>
        </p:nvSpPr>
        <p:spPr>
          <a:xfrm>
            <a:off x="701040" y="690880"/>
            <a:ext cx="7487920" cy="3970318"/>
          </a:xfrm>
          <a:prstGeom prst="rect">
            <a:avLst/>
          </a:prstGeom>
          <a:noFill/>
        </p:spPr>
        <p:txBody>
          <a:bodyPr wrap="square" rtlCol="0">
            <a:spAutoFit/>
          </a:bodyPr>
          <a:lstStyle/>
          <a:p>
            <a:pPr marL="0" lvl="1" algn="just"/>
            <a:r>
              <a:rPr lang="sl-SI" b="1" dirty="0"/>
              <a:t>Praktična vprašanja:</a:t>
            </a:r>
          </a:p>
          <a:p>
            <a:pPr marL="285750" lvl="1" indent="-285750" algn="just">
              <a:buFont typeface="Arial" panose="020B0604020202020204" pitchFamily="34" charset="0"/>
              <a:buChar char="•"/>
            </a:pPr>
            <a:r>
              <a:rPr lang="sl-SI" dirty="0"/>
              <a:t>Ali je treba evidenco o izrabi DČ voditi tudi za direktorja in vodilne delavce, ki si delovni čas lahko razporejajo sami?</a:t>
            </a:r>
          </a:p>
          <a:p>
            <a:pPr marL="285750" lvl="1" indent="-285750" algn="just">
              <a:buFont typeface="Arial" panose="020B0604020202020204" pitchFamily="34" charset="0"/>
              <a:buChar char="•"/>
            </a:pPr>
            <a:r>
              <a:rPr lang="sl-SI" dirty="0"/>
              <a:t>Ali mora evidenco o izrabi DČ voditi tudi samozaposlen (</a:t>
            </a:r>
            <a:r>
              <a:rPr lang="sl-SI" dirty="0" err="1"/>
              <a:t>s.p</a:t>
            </a:r>
            <a:r>
              <a:rPr lang="sl-SI" dirty="0"/>
              <a:t>.)?</a:t>
            </a:r>
          </a:p>
          <a:p>
            <a:pPr marL="285750" lvl="1" indent="-285750" algn="just">
              <a:buFont typeface="Arial" panose="020B0604020202020204" pitchFamily="34" charset="0"/>
              <a:buChar char="•"/>
            </a:pPr>
            <a:r>
              <a:rPr lang="sl-SI" dirty="0"/>
              <a:t>Ali je treba evidenco o izrabi DČ voditi tudi za delavce, ki so družinski člani in lastnika/direktorja (001)?</a:t>
            </a:r>
          </a:p>
          <a:p>
            <a:pPr marL="285750" lvl="1" indent="-285750" algn="just">
              <a:buFont typeface="Arial" panose="020B0604020202020204" pitchFamily="34" charset="0"/>
              <a:buChar char="•"/>
            </a:pPr>
            <a:r>
              <a:rPr lang="sl-SI" dirty="0"/>
              <a:t>Ali lahko evidenco o izrabi DČ vodi delavec sam?</a:t>
            </a:r>
          </a:p>
          <a:p>
            <a:pPr marL="285750" lvl="1" indent="-285750" algn="just">
              <a:buFont typeface="Arial" panose="020B0604020202020204" pitchFamily="34" charset="0"/>
              <a:buChar char="•"/>
            </a:pPr>
            <a:r>
              <a:rPr lang="sl-SI" dirty="0"/>
              <a:t>Ali mora delodajalec voditi tudi podatek o času stalne pripravljenosti in intervencijah?</a:t>
            </a:r>
          </a:p>
          <a:p>
            <a:pPr marL="285750" lvl="1" indent="-285750" algn="just">
              <a:buFont typeface="Arial" panose="020B0604020202020204" pitchFamily="34" charset="0"/>
              <a:buChar char="•"/>
            </a:pPr>
            <a:r>
              <a:rPr lang="sl-SI" dirty="0"/>
              <a:t>Kako delodajalec vpisuje čas porabljen na službeni poti?</a:t>
            </a:r>
          </a:p>
          <a:p>
            <a:pPr marL="285750" lvl="1" indent="-285750" algn="just">
              <a:buFont typeface="Arial" panose="020B0604020202020204" pitchFamily="34" charset="0"/>
              <a:buChar char="•"/>
            </a:pPr>
            <a:r>
              <a:rPr lang="sl-SI" dirty="0"/>
              <a:t>Kako delodajalec vpisuje (ne)opravičene odsotnosti delavcev?</a:t>
            </a:r>
          </a:p>
          <a:p>
            <a:pPr marL="285750" lvl="1" indent="-285750" algn="just">
              <a:buFont typeface="Arial" panose="020B0604020202020204" pitchFamily="34" charset="0"/>
              <a:buChar char="•"/>
            </a:pPr>
            <a:endParaRPr lang="sl-SI" dirty="0"/>
          </a:p>
          <a:p>
            <a:pPr marL="0" lvl="1" algn="just"/>
            <a:r>
              <a:rPr lang="sl-SI" dirty="0">
                <a:solidFill>
                  <a:srgbClr val="FF0000"/>
                </a:solidFill>
              </a:rPr>
              <a:t>Prejeli ste tudi vzorec evidence o izrabi delovnega časa za delavce.</a:t>
            </a:r>
          </a:p>
          <a:p>
            <a:endParaRPr lang="sl-SI" dirty="0"/>
          </a:p>
        </p:txBody>
      </p:sp>
    </p:spTree>
    <p:extLst>
      <p:ext uri="{BB962C8B-B14F-4D97-AF65-F5344CB8AC3E}">
        <p14:creationId xmlns:p14="http://schemas.microsoft.com/office/powerpoint/2010/main" val="114303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4DC852B2-147A-CDB9-9C55-4F48EA77FB05}"/>
              </a:ext>
            </a:extLst>
          </p:cNvPr>
          <p:cNvSpPr txBox="1"/>
          <p:nvPr/>
        </p:nvSpPr>
        <p:spPr>
          <a:xfrm>
            <a:off x="599440" y="690880"/>
            <a:ext cx="7515860" cy="5355312"/>
          </a:xfrm>
          <a:prstGeom prst="rect">
            <a:avLst/>
          </a:prstGeom>
          <a:noFill/>
        </p:spPr>
        <p:txBody>
          <a:bodyPr wrap="square" rtlCol="0">
            <a:spAutoFit/>
          </a:bodyPr>
          <a:lstStyle/>
          <a:p>
            <a:pPr algn="ctr"/>
            <a:r>
              <a:rPr lang="sl-SI" b="1" dirty="0">
                <a:solidFill>
                  <a:srgbClr val="FF0000"/>
                </a:solidFill>
              </a:rPr>
              <a:t>Evidenca o izrabi delovnega časa za mobilne delavce</a:t>
            </a:r>
          </a:p>
          <a:p>
            <a:endParaRPr lang="sl-SI" dirty="0"/>
          </a:p>
          <a:p>
            <a:pPr marL="285750" indent="-285750">
              <a:buFont typeface="Arial" panose="020B0604020202020204" pitchFamily="34" charset="0"/>
              <a:buChar char="•"/>
            </a:pPr>
            <a:r>
              <a:rPr lang="sl-SI" dirty="0"/>
              <a:t>Določa jih </a:t>
            </a:r>
            <a:r>
              <a:rPr lang="sl-SI" dirty="0">
                <a:hlinkClick r:id="rId2"/>
              </a:rPr>
              <a:t>Zakon o delovnem času in obveznih počitkih mobilnih delavcev ter o zapisovalni opremi v cestnih prevozih </a:t>
            </a:r>
            <a:r>
              <a:rPr lang="sl-SI" dirty="0"/>
              <a:t>(ZDCOPMD).</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mobilni delavec je delavec, ki je sestavni del potujočega osebja, vključno s pripravniki, ki dela za podjetje, ki opravlja komercialne prevoze ali prevoze za lastne potrebe potnikov ali blaga v cestnem prometu; mobilni delavec je tudi voznik, ter oseba, ki opravlja mobilno dejavnost v cestnem prevozu</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Za mobilne delavce mora delodajalec v evidence vpisati </a:t>
            </a:r>
            <a:r>
              <a:rPr lang="sl-SI" b="1" dirty="0"/>
              <a:t>tudi</a:t>
            </a:r>
            <a:r>
              <a:rPr lang="sl-SI" dirty="0"/>
              <a:t>:</a:t>
            </a:r>
          </a:p>
          <a:p>
            <a:r>
              <a:rPr lang="sl-SI" dirty="0"/>
              <a:t>-</a:t>
            </a:r>
            <a:r>
              <a:rPr lang="sl-SI" sz="1800" dirty="0">
                <a:effectLst/>
                <a:latin typeface="Times New Roman" panose="02020603050405020304" pitchFamily="18" charset="0"/>
              </a:rPr>
              <a:t> </a:t>
            </a:r>
            <a:r>
              <a:rPr lang="sl-SI" dirty="0"/>
              <a:t>osebno ime, EMŠO,</a:t>
            </a:r>
          </a:p>
          <a:p>
            <a:pPr algn="just"/>
            <a:r>
              <a:rPr lang="sl-SI" dirty="0"/>
              <a:t>-</a:t>
            </a:r>
            <a:r>
              <a:rPr lang="sl-SI" sz="1800" dirty="0">
                <a:effectLst/>
                <a:latin typeface="Times New Roman" panose="02020603050405020304" pitchFamily="18" charset="0"/>
              </a:rPr>
              <a:t> </a:t>
            </a:r>
            <a:r>
              <a:rPr lang="sl-SI" dirty="0"/>
              <a:t>delovni čas, ki pomeni čas od začetka do zaključka dela, ko je mobilni delavec na svojem delovnem mestu na razpolago delodajalcu in opravlja svoje naloge in dejavnosti (razen odmorov, časa počitka in časa razpoložljivosti)</a:t>
            </a:r>
          </a:p>
          <a:p>
            <a:r>
              <a:rPr lang="sl-SI" dirty="0"/>
              <a:t>-</a:t>
            </a:r>
            <a:r>
              <a:rPr lang="sl-SI" sz="1800" dirty="0">
                <a:effectLst/>
                <a:latin typeface="Times New Roman" panose="02020603050405020304" pitchFamily="18" charset="0"/>
              </a:rPr>
              <a:t> </a:t>
            </a:r>
            <a:r>
              <a:rPr lang="sl-SI" dirty="0"/>
              <a:t>nočno delo;</a:t>
            </a:r>
          </a:p>
          <a:p>
            <a:pPr algn="just"/>
            <a:r>
              <a:rPr lang="sl-SI" dirty="0"/>
              <a:t>-</a:t>
            </a:r>
            <a:r>
              <a:rPr lang="sl-SI" dirty="0">
                <a:latin typeface="Times New Roman" panose="02020603050405020304" pitchFamily="18" charset="0"/>
              </a:rPr>
              <a:t> </a:t>
            </a:r>
            <a:r>
              <a:rPr lang="sl-SI" dirty="0"/>
              <a:t>tedenski delovni čas, iz katerega mora biti razvidno, ali je bilo preseženo tedensko povprečje (48 ur v 4 mesecih).</a:t>
            </a:r>
          </a:p>
          <a:p>
            <a:pPr marL="285750" indent="-285750">
              <a:buFont typeface="Arial" panose="020B0604020202020204" pitchFamily="34" charset="0"/>
              <a:buChar char="•"/>
            </a:pPr>
            <a:endParaRPr lang="sl-SI" dirty="0"/>
          </a:p>
        </p:txBody>
      </p:sp>
    </p:spTree>
    <p:extLst>
      <p:ext uri="{BB962C8B-B14F-4D97-AF65-F5344CB8AC3E}">
        <p14:creationId xmlns:p14="http://schemas.microsoft.com/office/powerpoint/2010/main" val="343794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9644297F-B314-ACB5-E856-96600A114453}"/>
              </a:ext>
            </a:extLst>
          </p:cNvPr>
          <p:cNvSpPr txBox="1"/>
          <p:nvPr/>
        </p:nvSpPr>
        <p:spPr>
          <a:xfrm>
            <a:off x="528320" y="335845"/>
            <a:ext cx="7618153" cy="5909310"/>
          </a:xfrm>
          <a:prstGeom prst="rect">
            <a:avLst/>
          </a:prstGeom>
          <a:noFill/>
        </p:spPr>
        <p:txBody>
          <a:bodyPr wrap="square" rtlCol="0">
            <a:spAutoFit/>
          </a:bodyPr>
          <a:lstStyle/>
          <a:p>
            <a:r>
              <a:rPr lang="sl-SI" b="1" dirty="0"/>
              <a:t>Pomembno:</a:t>
            </a:r>
          </a:p>
          <a:p>
            <a:endParaRPr lang="sl-SI" dirty="0"/>
          </a:p>
          <a:p>
            <a:pPr marL="285750" indent="-285750" algn="just">
              <a:buFont typeface="Arial" panose="020B0604020202020204" pitchFamily="34" charset="0"/>
              <a:buChar char="•"/>
            </a:pPr>
            <a:r>
              <a:rPr lang="sl-SI" dirty="0"/>
              <a:t>Podatki za posamezno osebo, ki opravlja mobilno dejavnost, se morajo v evidenco vpisati čim prej, vendar ne kasneje kot 28 dni po prejšnjem vpisu podatkov za isto osebo.</a:t>
            </a:r>
          </a:p>
          <a:p>
            <a:pPr algn="just"/>
            <a:endParaRPr lang="sl-SI" dirty="0"/>
          </a:p>
          <a:p>
            <a:pPr marL="285750" indent="-285750" algn="just">
              <a:buFont typeface="Arial" panose="020B0604020202020204" pitchFamily="34" charset="0"/>
              <a:buChar char="•"/>
            </a:pPr>
            <a:r>
              <a:rPr lang="sl-SI" dirty="0"/>
              <a:t>Delodajalci na zahtevo mobilnim delavcem zagotovijo kopije evidenc opravljenih delovnih ur.</a:t>
            </a:r>
          </a:p>
          <a:p>
            <a:endParaRPr lang="sl-SI" dirty="0"/>
          </a:p>
          <a:p>
            <a:r>
              <a:rPr lang="sl-SI" dirty="0"/>
              <a:t>Delodajalec mora po ZDCOPMD za mobilne delavce v evidenci hraniti tudi:</a:t>
            </a:r>
          </a:p>
          <a:p>
            <a:pPr marL="285750" indent="-285750" algn="just">
              <a:buFont typeface="Arial" panose="020B0604020202020204" pitchFamily="34" charset="0"/>
              <a:buChar char="•"/>
            </a:pPr>
            <a:r>
              <a:rPr lang="sl-SI" dirty="0"/>
              <a:t>uporabljene tahografske vložke,</a:t>
            </a:r>
          </a:p>
          <a:p>
            <a:pPr marL="285750" indent="-285750" algn="just">
              <a:buFont typeface="Arial" panose="020B0604020202020204" pitchFamily="34" charset="0"/>
              <a:buChar char="•"/>
            </a:pPr>
            <a:r>
              <a:rPr lang="sl-SI" dirty="0"/>
              <a:t>prenesene podatke iz digitalnega tahografa in voznikovih kartic,</a:t>
            </a:r>
          </a:p>
          <a:p>
            <a:pPr marL="285750" indent="-285750" algn="just">
              <a:buFont typeface="Arial" panose="020B0604020202020204" pitchFamily="34" charset="0"/>
              <a:buChar char="•"/>
            </a:pPr>
            <a:r>
              <a:rPr lang="sl-SI" dirty="0"/>
              <a:t>vse ročne zapise ali izpise, ki jih je voznik dolžan opraviti na podlagi Uredbe 165/2014/EU (ročni vpisi v tahograf zaradi morebitne oddaljenosti od vozila, vpisi zaradi poškodovane vozniške kartice in vpisi podatkov v primeru neuporabnega ali nepravilno delujočega tahografa) ali Uredbe 561/2006/ES (odstopanja časa vožnje zaradi varnosti).</a:t>
            </a:r>
          </a:p>
          <a:p>
            <a:endParaRPr lang="sl-SI" dirty="0"/>
          </a:p>
          <a:p>
            <a:r>
              <a:rPr lang="x-none" dirty="0"/>
              <a:t>Podatki in dokumentacija se pri delodajalcu hranijo </a:t>
            </a:r>
            <a:r>
              <a:rPr lang="x-none" b="1" dirty="0"/>
              <a:t>dve leti po preteku obdobja</a:t>
            </a:r>
            <a:r>
              <a:rPr lang="x-none" dirty="0"/>
              <a:t>, na katerega se nanašajo. Po preteku dveh let se podatki iz evidence brišejo in dokumentacija se uniči.</a:t>
            </a:r>
            <a:endParaRPr lang="sl-SI" dirty="0"/>
          </a:p>
        </p:txBody>
      </p:sp>
    </p:spTree>
    <p:extLst>
      <p:ext uri="{BB962C8B-B14F-4D97-AF65-F5344CB8AC3E}">
        <p14:creationId xmlns:p14="http://schemas.microsoft.com/office/powerpoint/2010/main" val="170477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3DC553B8-1987-823A-962B-3087C12E1D7C}"/>
              </a:ext>
            </a:extLst>
          </p:cNvPr>
          <p:cNvSpPr txBox="1"/>
          <p:nvPr/>
        </p:nvSpPr>
        <p:spPr>
          <a:xfrm>
            <a:off x="311499" y="1115367"/>
            <a:ext cx="7302127" cy="4524315"/>
          </a:xfrm>
          <a:prstGeom prst="rect">
            <a:avLst/>
          </a:prstGeom>
          <a:noFill/>
        </p:spPr>
        <p:txBody>
          <a:bodyPr wrap="none" rtlCol="0">
            <a:spAutoFit/>
          </a:bodyPr>
          <a:lstStyle/>
          <a:p>
            <a:r>
              <a:rPr lang="sl-SI" dirty="0">
                <a:solidFill>
                  <a:srgbClr val="FF0000"/>
                </a:solidFill>
              </a:rPr>
              <a:t>PRIZNAVANJE DELOVNEGA ČASA NA SLUŽBENEM POTOVANJU</a:t>
            </a:r>
          </a:p>
          <a:p>
            <a:endParaRPr lang="sl-SI" dirty="0"/>
          </a:p>
          <a:p>
            <a:pPr marL="285750" indent="-285750">
              <a:buFont typeface="Arial" panose="020B0604020202020204" pitchFamily="34" charset="0"/>
              <a:buChar char="•"/>
            </a:pPr>
            <a:r>
              <a:rPr lang="sl-SI" dirty="0"/>
              <a:t>Podlaga za službeno potovanje je potni nalog.</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Potni nalog določa čas potovanja in način: vlak, avtobus, lastni vozilo, ……</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Ali se všteva v delovni čas:</a:t>
            </a:r>
          </a:p>
          <a:p>
            <a:r>
              <a:rPr lang="sl-SI" dirty="0"/>
              <a:t>	- prevoz od doma do letališča,</a:t>
            </a:r>
          </a:p>
          <a:p>
            <a:r>
              <a:rPr lang="sl-SI" dirty="0"/>
              <a:t>	- čakanje na prevoz (letališče),</a:t>
            </a:r>
          </a:p>
          <a:p>
            <a:r>
              <a:rPr lang="sl-SI" dirty="0"/>
              <a:t>	- zamude,</a:t>
            </a:r>
          </a:p>
          <a:p>
            <a:r>
              <a:rPr lang="sl-SI" dirty="0"/>
              <a:t>	- čas potovanja,</a:t>
            </a:r>
          </a:p>
          <a:p>
            <a:r>
              <a:rPr lang="sl-SI" dirty="0"/>
              <a:t>	- čas opravljanja dela v kraju službenega potovanja,</a:t>
            </a:r>
          </a:p>
          <a:p>
            <a:r>
              <a:rPr lang="sl-SI" dirty="0"/>
              <a:t>	- spanje,</a:t>
            </a:r>
          </a:p>
          <a:p>
            <a:r>
              <a:rPr lang="sl-SI" dirty="0"/>
              <a:t>	- nakupovanje,</a:t>
            </a:r>
          </a:p>
          <a:p>
            <a:r>
              <a:rPr lang="sl-SI" dirty="0"/>
              <a:t>	- prevoz od hotela do kraja sestanka in nazaj,</a:t>
            </a:r>
          </a:p>
          <a:p>
            <a:r>
              <a:rPr lang="sl-SI" dirty="0"/>
              <a:t>	- čas prehoda v drug časovni pas,…</a:t>
            </a:r>
          </a:p>
        </p:txBody>
      </p:sp>
    </p:spTree>
    <p:extLst>
      <p:ext uri="{BB962C8B-B14F-4D97-AF65-F5344CB8AC3E}">
        <p14:creationId xmlns:p14="http://schemas.microsoft.com/office/powerpoint/2010/main" val="1563125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13634ED2-F583-9D28-12F7-6DB643C407CE}"/>
              </a:ext>
            </a:extLst>
          </p:cNvPr>
          <p:cNvSpPr txBox="1"/>
          <p:nvPr/>
        </p:nvSpPr>
        <p:spPr>
          <a:xfrm>
            <a:off x="207818" y="987136"/>
            <a:ext cx="8208818" cy="3139321"/>
          </a:xfrm>
          <a:prstGeom prst="rect">
            <a:avLst/>
          </a:prstGeom>
          <a:noFill/>
        </p:spPr>
        <p:txBody>
          <a:bodyPr wrap="square" rtlCol="0">
            <a:spAutoFit/>
          </a:bodyPr>
          <a:lstStyle/>
          <a:p>
            <a:r>
              <a:rPr lang="sl-SI" b="1" dirty="0"/>
              <a:t>Čas in pot prevoza na gradbišče:</a:t>
            </a:r>
          </a:p>
          <a:p>
            <a:endParaRPr lang="sl-SI" b="1" dirty="0"/>
          </a:p>
          <a:p>
            <a:pPr marL="285750" indent="-285750">
              <a:buFont typeface="Arial" panose="020B0604020202020204" pitchFamily="34" charset="0"/>
              <a:buChar char="•"/>
            </a:pPr>
            <a:r>
              <a:rPr lang="sl-SI" dirty="0"/>
              <a:t>Delovnopravni vidik: </a:t>
            </a:r>
          </a:p>
          <a:p>
            <a:pPr marL="742950" lvl="1" indent="-285750">
              <a:buFont typeface="Arial" panose="020B0604020202020204" pitchFamily="34" charset="0"/>
              <a:buChar char="•"/>
            </a:pPr>
            <a:r>
              <a:rPr lang="sl-SI" dirty="0"/>
              <a:t>to je efektivni delovni čas (</a:t>
            </a:r>
            <a:r>
              <a:rPr lang="sl-SI" dirty="0" err="1"/>
              <a:t>Pdp</a:t>
            </a:r>
            <a:r>
              <a:rPr lang="sl-SI" dirty="0"/>
              <a:t> 1224/2014)</a:t>
            </a:r>
          </a:p>
          <a:p>
            <a:pPr marL="742950" lvl="1" indent="-285750">
              <a:buFont typeface="Arial" panose="020B0604020202020204" pitchFamily="34" charset="0"/>
              <a:buChar char="•"/>
            </a:pPr>
            <a:r>
              <a:rPr lang="sl-SI" dirty="0"/>
              <a:t>Če je efektivni delovni čas, je to službena pot in ne prihod na delo</a:t>
            </a:r>
          </a:p>
          <a:p>
            <a:pPr marL="742950" lvl="1" indent="-285750">
              <a:buFont typeface="Arial" panose="020B0604020202020204" pitchFamily="34" charset="0"/>
              <a:buChar char="•"/>
            </a:pPr>
            <a:r>
              <a:rPr lang="sl-SI" dirty="0"/>
              <a:t>Če je službena pot, je delodajalec delavcu dolžan povrniti stroške na službeni poti (130. člen ZDR-1)</a:t>
            </a:r>
          </a:p>
          <a:p>
            <a:pPr lvl="1"/>
            <a:endParaRPr lang="sl-SI" dirty="0"/>
          </a:p>
          <a:p>
            <a:pPr marL="285750" indent="-285750">
              <a:buFont typeface="Arial" panose="020B0604020202020204" pitchFamily="34" charset="0"/>
              <a:buChar char="•"/>
            </a:pPr>
            <a:r>
              <a:rPr lang="sl-SI" dirty="0"/>
              <a:t>Davčni vidik:</a:t>
            </a:r>
          </a:p>
          <a:p>
            <a:pPr marL="742950" lvl="1" indent="-285750">
              <a:buFont typeface="Arial" panose="020B0604020202020204" pitchFamily="34" charset="0"/>
              <a:buChar char="•"/>
            </a:pPr>
            <a:r>
              <a:rPr lang="sl-SI" dirty="0"/>
              <a:t>V davčno osnovo se ne všteva prevoz na delo!</a:t>
            </a:r>
          </a:p>
          <a:p>
            <a:pPr marL="285750" indent="-285750">
              <a:buFont typeface="Arial" panose="020B0604020202020204" pitchFamily="34" charset="0"/>
              <a:buChar char="•"/>
            </a:pPr>
            <a:endParaRPr lang="sl-SI" dirty="0"/>
          </a:p>
        </p:txBody>
      </p:sp>
      <p:sp>
        <p:nvSpPr>
          <p:cNvPr id="3" name="PoljeZBesedilom 2">
            <a:extLst>
              <a:ext uri="{FF2B5EF4-FFF2-40B4-BE49-F238E27FC236}">
                <a16:creationId xmlns:a16="http://schemas.microsoft.com/office/drawing/2014/main" id="{0EB4C292-A8CB-6C6D-36B0-BF030B7482BE}"/>
              </a:ext>
            </a:extLst>
          </p:cNvPr>
          <p:cNvSpPr txBox="1"/>
          <p:nvPr/>
        </p:nvSpPr>
        <p:spPr>
          <a:xfrm>
            <a:off x="103909" y="4114668"/>
            <a:ext cx="9264580" cy="2585323"/>
          </a:xfrm>
          <a:prstGeom prst="rect">
            <a:avLst/>
          </a:prstGeom>
          <a:noFill/>
        </p:spPr>
        <p:txBody>
          <a:bodyPr wrap="square" rtlCol="0">
            <a:spAutoFit/>
          </a:bodyPr>
          <a:lstStyle/>
          <a:p>
            <a:r>
              <a:rPr lang="sl-SI" dirty="0">
                <a:solidFill>
                  <a:srgbClr val="FF0000"/>
                </a:solidFill>
              </a:rPr>
              <a:t>Neustrezne prakse delodajalcev v povezavi s priznavanjem delovnega časa na službenem potovanju</a:t>
            </a:r>
            <a:r>
              <a:rPr lang="sl-SI" dirty="0"/>
              <a:t>:</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Priznajo le </a:t>
            </a:r>
            <a:r>
              <a:rPr lang="sl-SI" dirty="0" err="1"/>
              <a:t>xy</a:t>
            </a:r>
            <a:r>
              <a:rPr lang="sl-SI" dirty="0"/>
              <a:t> % delovnega časa,</a:t>
            </a:r>
          </a:p>
          <a:p>
            <a:pPr marL="285750" indent="-285750">
              <a:buFont typeface="Arial" panose="020B0604020202020204" pitchFamily="34" charset="0"/>
              <a:buChar char="•"/>
            </a:pPr>
            <a:r>
              <a:rPr lang="sl-SI" dirty="0"/>
              <a:t>Vštevanje časa le do določene ure (npr. do 19.00), ….</a:t>
            </a:r>
          </a:p>
          <a:p>
            <a:pPr marL="285750" indent="-285750">
              <a:buFont typeface="Arial" panose="020B0604020202020204" pitchFamily="34" charset="0"/>
              <a:buChar char="•"/>
            </a:pPr>
            <a:r>
              <a:rPr lang="sl-SI" dirty="0" err="1"/>
              <a:t>Neobračunavanje</a:t>
            </a:r>
            <a:r>
              <a:rPr lang="sl-SI" dirty="0"/>
              <a:t> delovnega časa na dan začetka službenega potovanja, ker je to sobota/nedelja ali praznik, …..</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endParaRPr lang="sl-SI" dirty="0"/>
          </a:p>
        </p:txBody>
      </p:sp>
    </p:spTree>
    <p:extLst>
      <p:ext uri="{BB962C8B-B14F-4D97-AF65-F5344CB8AC3E}">
        <p14:creationId xmlns:p14="http://schemas.microsoft.com/office/powerpoint/2010/main" val="4259140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67CB3C12-4534-1CE8-32D6-16298A88D729}"/>
              </a:ext>
            </a:extLst>
          </p:cNvPr>
          <p:cNvSpPr txBox="1"/>
          <p:nvPr/>
        </p:nvSpPr>
        <p:spPr>
          <a:xfrm>
            <a:off x="914400" y="680720"/>
            <a:ext cx="7284027" cy="5078313"/>
          </a:xfrm>
          <a:prstGeom prst="rect">
            <a:avLst/>
          </a:prstGeom>
          <a:noFill/>
        </p:spPr>
        <p:txBody>
          <a:bodyPr wrap="square" rtlCol="0">
            <a:spAutoFit/>
          </a:bodyPr>
          <a:lstStyle/>
          <a:p>
            <a:r>
              <a:rPr lang="sl-SI" b="1" dirty="0">
                <a:solidFill>
                  <a:srgbClr val="FF0000"/>
                </a:solidFill>
              </a:rPr>
              <a:t>Evidenca o izrabi delovnega časa za občasno in začasno delo upokojencev (upokojensko delo):</a:t>
            </a:r>
          </a:p>
          <a:p>
            <a:endParaRPr lang="sl-SI" dirty="0"/>
          </a:p>
          <a:p>
            <a:endParaRPr lang="sl-SI" dirty="0"/>
          </a:p>
          <a:p>
            <a:pPr marL="285750" indent="-285750">
              <a:buFont typeface="Arial" panose="020B0604020202020204" pitchFamily="34" charset="0"/>
              <a:buChar char="•"/>
            </a:pPr>
            <a:r>
              <a:rPr lang="sl-SI" sz="1800" kern="1200" dirty="0">
                <a:solidFill>
                  <a:srgbClr val="000000"/>
                </a:solidFill>
                <a:effectLst/>
                <a:ea typeface="Times New Roman" panose="02020603050405020304" pitchFamily="18" charset="0"/>
                <a:cs typeface="Calibri" panose="020F0502020204030204" pitchFamily="34" charset="0"/>
              </a:rPr>
              <a:t>Ker lahko upokojenec pri delodajalcu opravi mesečno le 60 ur dela (3x letno do 90), mora delodajalec zanj voditi evidenco o izrabi delovnega časa dnevno. </a:t>
            </a:r>
          </a:p>
          <a:p>
            <a:pPr marL="285750" indent="-285750">
              <a:buFont typeface="Arial" panose="020B0604020202020204" pitchFamily="34" charset="0"/>
              <a:buChar char="•"/>
            </a:pPr>
            <a:endParaRPr lang="sl-SI" dirty="0">
              <a:solidFill>
                <a:srgbClr val="000000"/>
              </a:solidFill>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sl-SI" sz="1800" kern="1200" dirty="0">
                <a:solidFill>
                  <a:srgbClr val="000000"/>
                </a:solidFill>
                <a:effectLst/>
                <a:ea typeface="Times New Roman" panose="02020603050405020304" pitchFamily="18" charset="0"/>
                <a:cs typeface="Calibri" panose="020F0502020204030204" pitchFamily="34" charset="0"/>
              </a:rPr>
              <a:t>Delodajalec mora dnevno v evidenco vpisati uro prihoda na delo in uro odhoda z dela ter število dejansko opravljenih ur (27.č člen ZUTD).</a:t>
            </a:r>
          </a:p>
          <a:p>
            <a:pPr marL="285750" indent="-285750">
              <a:buFont typeface="Arial" panose="020B0604020202020204" pitchFamily="34" charset="0"/>
              <a:buChar char="•"/>
            </a:pPr>
            <a:endParaRPr lang="sl-SI" dirty="0">
              <a:solidFill>
                <a:srgbClr val="000000"/>
              </a:solidFill>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sl-SI" sz="1800" kern="1200" dirty="0">
                <a:solidFill>
                  <a:srgbClr val="000000"/>
                </a:solidFill>
                <a:effectLst/>
                <a:ea typeface="Times New Roman" panose="02020603050405020304" pitchFamily="18" charset="0"/>
                <a:cs typeface="Calibri" panose="020F0502020204030204" pitchFamily="34" charset="0"/>
              </a:rPr>
              <a:t>Primer evidence:</a:t>
            </a:r>
          </a:p>
          <a:p>
            <a:endParaRPr lang="sl-SI" dirty="0">
              <a:solidFill>
                <a:srgbClr val="000000"/>
              </a:solidFill>
              <a:ea typeface="Times New Roman" panose="02020603050405020304" pitchFamily="18" charset="0"/>
              <a:cs typeface="Calibri" panose="020F0502020204030204" pitchFamily="34" charset="0"/>
            </a:endParaRPr>
          </a:p>
          <a:p>
            <a:endParaRPr lang="sl-SI" sz="1800" kern="1200" dirty="0">
              <a:solidFill>
                <a:srgbClr val="000000"/>
              </a:solidFill>
              <a:effectLst/>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endParaRPr lang="sl-SI" dirty="0">
              <a:solidFill>
                <a:srgbClr val="000000"/>
              </a:solidFill>
              <a:ea typeface="Times New Roman" panose="02020603050405020304" pitchFamily="18" charset="0"/>
              <a:cs typeface="Calibri" panose="020F0502020204030204" pitchFamily="34" charset="0"/>
            </a:endParaRPr>
          </a:p>
          <a:p>
            <a:endParaRPr lang="sl-SI" sz="1800" kern="1200" dirty="0">
              <a:solidFill>
                <a:srgbClr val="000000"/>
              </a:solidFill>
              <a:effectLst/>
              <a:ea typeface="Times New Roman" panose="02020603050405020304" pitchFamily="18" charset="0"/>
              <a:cs typeface="Calibri" panose="020F0502020204030204" pitchFamily="34" charset="0"/>
            </a:endParaRPr>
          </a:p>
          <a:p>
            <a:endParaRPr lang="sl-SI" dirty="0"/>
          </a:p>
          <a:p>
            <a:endParaRPr lang="sl-SI" dirty="0"/>
          </a:p>
        </p:txBody>
      </p:sp>
      <p:graphicFrame>
        <p:nvGraphicFramePr>
          <p:cNvPr id="3" name="Tabela 2">
            <a:extLst>
              <a:ext uri="{FF2B5EF4-FFF2-40B4-BE49-F238E27FC236}">
                <a16:creationId xmlns:a16="http://schemas.microsoft.com/office/drawing/2014/main" id="{63450D52-7E7E-78B7-C3D5-FB9923F16BE1}"/>
              </a:ext>
            </a:extLst>
          </p:cNvPr>
          <p:cNvGraphicFramePr>
            <a:graphicFrameLocks noGrp="1"/>
          </p:cNvGraphicFramePr>
          <p:nvPr/>
        </p:nvGraphicFramePr>
        <p:xfrm>
          <a:off x="1350299" y="4312587"/>
          <a:ext cx="6078855" cy="1155700"/>
        </p:xfrm>
        <a:graphic>
          <a:graphicData uri="http://schemas.openxmlformats.org/drawingml/2006/table">
            <a:tbl>
              <a:tblPr firstRow="1" firstCol="1" bandRow="1"/>
              <a:tblGrid>
                <a:gridCol w="1250950">
                  <a:extLst>
                    <a:ext uri="{9D8B030D-6E8A-4147-A177-3AD203B41FA5}">
                      <a16:colId xmlns:a16="http://schemas.microsoft.com/office/drawing/2014/main" val="4138000770"/>
                    </a:ext>
                  </a:extLst>
                </a:gridCol>
                <a:gridCol w="1243330">
                  <a:extLst>
                    <a:ext uri="{9D8B030D-6E8A-4147-A177-3AD203B41FA5}">
                      <a16:colId xmlns:a16="http://schemas.microsoft.com/office/drawing/2014/main" val="2291211524"/>
                    </a:ext>
                  </a:extLst>
                </a:gridCol>
                <a:gridCol w="1243330">
                  <a:extLst>
                    <a:ext uri="{9D8B030D-6E8A-4147-A177-3AD203B41FA5}">
                      <a16:colId xmlns:a16="http://schemas.microsoft.com/office/drawing/2014/main" val="3779934102"/>
                    </a:ext>
                  </a:extLst>
                </a:gridCol>
                <a:gridCol w="1101725">
                  <a:extLst>
                    <a:ext uri="{9D8B030D-6E8A-4147-A177-3AD203B41FA5}">
                      <a16:colId xmlns:a16="http://schemas.microsoft.com/office/drawing/2014/main" val="3888775011"/>
                    </a:ext>
                  </a:extLst>
                </a:gridCol>
                <a:gridCol w="1239520">
                  <a:extLst>
                    <a:ext uri="{9D8B030D-6E8A-4147-A177-3AD203B41FA5}">
                      <a16:colId xmlns:a16="http://schemas.microsoft.com/office/drawing/2014/main" val="706984343"/>
                    </a:ext>
                  </a:extLst>
                </a:gridCol>
              </a:tblGrid>
              <a:tr h="0">
                <a:tc>
                  <a:txBody>
                    <a:bodyPr/>
                    <a:lstStyle/>
                    <a:p>
                      <a:pPr algn="l">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Ime in priimek: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3521040690"/>
                  </a:ext>
                </a:extLst>
              </a:tr>
              <a:tr h="0">
                <a:tc>
                  <a:txBody>
                    <a:bodyPr/>
                    <a:lstStyle/>
                    <a:p>
                      <a:pPr algn="l">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Mesec: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ts val="1300"/>
                        </a:lnSpc>
                        <a:spcBef>
                          <a:spcPts val="800"/>
                        </a:spcBef>
                      </a:pPr>
                      <a:r>
                        <a:rPr lang="sl-SI" sz="11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213544915"/>
                  </a:ext>
                </a:extLst>
              </a:tr>
              <a:tr h="0">
                <a:tc>
                  <a:txBody>
                    <a:bodyPr/>
                    <a:lstStyle/>
                    <a:p>
                      <a:pPr algn="l">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Datum</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Ura prihoda</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Ura odhoda</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Skupaj ur</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Podpis izvajalca</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77749123"/>
                  </a:ext>
                </a:extLst>
              </a:tr>
              <a:tr h="0">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3. 6. 20..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327134"/>
                  </a:ext>
                </a:extLst>
              </a:tr>
              <a:tr h="0">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4. 6. 20..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184556"/>
                  </a:ext>
                </a:extLst>
              </a:tr>
              <a:tr h="0">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5. 6. 20..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855650"/>
                  </a:ext>
                </a:extLst>
              </a:tr>
              <a:tr h="0">
                <a:tc gridSpan="3">
                  <a:txBody>
                    <a:bodyPr/>
                    <a:lstStyle/>
                    <a:p>
                      <a:pPr algn="r">
                        <a:lnSpc>
                          <a:spcPts val="1300"/>
                        </a:lnSpc>
                        <a:spcBef>
                          <a:spcPts val="800"/>
                        </a:spcBef>
                      </a:pPr>
                      <a:r>
                        <a:rPr lang="sl-SI" sz="11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Skupaj ur/mesec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gridSpan="2">
                  <a:txBody>
                    <a:bodyPr/>
                    <a:lstStyle/>
                    <a:p>
                      <a:pPr algn="just">
                        <a:lnSpc>
                          <a:spcPts val="1300"/>
                        </a:lnSpc>
                        <a:spcBef>
                          <a:spcPts val="800"/>
                        </a:spcBef>
                      </a:pPr>
                      <a:r>
                        <a:rPr lang="sl-SI" sz="11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sl-SI"/>
                    </a:p>
                  </a:txBody>
                  <a:tcPr/>
                </a:tc>
                <a:extLst>
                  <a:ext uri="{0D108BD9-81ED-4DB2-BD59-A6C34878D82A}">
                    <a16:rowId xmlns:a16="http://schemas.microsoft.com/office/drawing/2014/main" val="34510895"/>
                  </a:ext>
                </a:extLst>
              </a:tr>
            </a:tbl>
          </a:graphicData>
        </a:graphic>
      </p:graphicFrame>
    </p:spTree>
    <p:extLst>
      <p:ext uri="{BB962C8B-B14F-4D97-AF65-F5344CB8AC3E}">
        <p14:creationId xmlns:p14="http://schemas.microsoft.com/office/powerpoint/2010/main" val="206730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73BD1564-3DA3-4BAD-99CA-526438D51C32}"/>
              </a:ext>
            </a:extLst>
          </p:cNvPr>
          <p:cNvSpPr txBox="1"/>
          <p:nvPr/>
        </p:nvSpPr>
        <p:spPr>
          <a:xfrm>
            <a:off x="477869" y="544016"/>
            <a:ext cx="8032955" cy="5386090"/>
          </a:xfrm>
          <a:prstGeom prst="rect">
            <a:avLst/>
          </a:prstGeom>
          <a:noFill/>
        </p:spPr>
        <p:txBody>
          <a:bodyPr wrap="square">
            <a:spAutoFit/>
          </a:bodyPr>
          <a:lstStyle/>
          <a:p>
            <a:pPr algn="ctr"/>
            <a:r>
              <a:rPr lang="sl-SI" dirty="0">
                <a:solidFill>
                  <a:srgbClr val="FF0000"/>
                </a:solidFill>
              </a:rPr>
              <a:t>Danes bom z vami:</a:t>
            </a:r>
          </a:p>
          <a:p>
            <a:pPr algn="just"/>
            <a:endParaRPr lang="sl-SI" sz="2000" b="1" dirty="0">
              <a:solidFill>
                <a:srgbClr val="000000"/>
              </a:solidFill>
              <a:effectLst/>
              <a:ea typeface="Calibri" panose="020F0502020204030204" pitchFamily="34" charset="0"/>
              <a:cs typeface="Calibri" panose="020F0502020204030204" pitchFamily="34" charset="0"/>
            </a:endParaRPr>
          </a:p>
          <a:p>
            <a:pPr algn="just"/>
            <a:r>
              <a:rPr lang="sl-SI" b="1" dirty="0">
                <a:solidFill>
                  <a:srgbClr val="000000"/>
                </a:solidFill>
                <a:effectLst/>
                <a:ea typeface="Calibri" panose="020F0502020204030204" pitchFamily="34" charset="0"/>
                <a:cs typeface="Calibri" panose="020F0502020204030204" pitchFamily="34" charset="0"/>
              </a:rPr>
              <a:t>Mag. Nina Scortegagna Kavčnik</a:t>
            </a:r>
            <a:endParaRPr lang="sl-SI" dirty="0">
              <a:effectLst/>
              <a:ea typeface="Calibri" panose="020F0502020204030204" pitchFamily="34" charset="0"/>
              <a:cs typeface="Times New Roman" panose="02020603050405020304" pitchFamily="18" charset="0"/>
            </a:endParaRPr>
          </a:p>
          <a:p>
            <a:pPr algn="just"/>
            <a:r>
              <a:rPr lang="sl-SI" dirty="0">
                <a:ea typeface="Calibri" panose="020F0502020204030204" pitchFamily="34" charset="0"/>
                <a:cs typeface="Calibri" panose="020F0502020204030204" pitchFamily="34" charset="0"/>
              </a:rPr>
              <a:t>S</a:t>
            </a:r>
            <a:r>
              <a:rPr lang="sl-SI" dirty="0">
                <a:effectLst/>
                <a:ea typeface="Calibri" panose="020F0502020204030204" pitchFamily="34" charset="0"/>
                <a:cs typeface="Calibri" panose="020F0502020204030204" pitchFamily="34" charset="0"/>
              </a:rPr>
              <a:t>pecializirana sem za področje delovnega prava. Sem samozaposlena v svojem podjetju Pravno svetovanje, Nina Scortegagna Kavčnik </a:t>
            </a:r>
            <a:r>
              <a:rPr lang="sl-SI" dirty="0" err="1">
                <a:effectLst/>
                <a:ea typeface="Calibri" panose="020F0502020204030204" pitchFamily="34" charset="0"/>
                <a:cs typeface="Calibri" panose="020F0502020204030204" pitchFamily="34" charset="0"/>
              </a:rPr>
              <a:t>s.p</a:t>
            </a:r>
            <a:r>
              <a:rPr lang="sl-SI" dirty="0">
                <a:effectLst/>
                <a:ea typeface="Calibri" panose="020F0502020204030204" pitchFamily="34" charset="0"/>
                <a:cs typeface="Calibri" panose="020F0502020204030204" pitchFamily="34" charset="0"/>
              </a:rPr>
              <a:t>.. V letih 2014-2021 sem bila vodja pravne službe ter svetovalnega in izobraževalnega centra pri Obrtno – podjetniški zbornici Slovenije, od leta 2007-2014 pa sem bila zaposlena v notarski pisarni. Sem predavateljica na fakulteti ter višjih šolah. Predavam tudi na strokovnih konferencah. </a:t>
            </a:r>
          </a:p>
          <a:p>
            <a:pPr algn="just"/>
            <a:endParaRPr lang="sl-SI" dirty="0">
              <a:ea typeface="Calibri" panose="020F0502020204030204" pitchFamily="34" charset="0"/>
              <a:cs typeface="Calibri" panose="020F0502020204030204" pitchFamily="34" charset="0"/>
            </a:endParaRPr>
          </a:p>
          <a:p>
            <a:pPr algn="just"/>
            <a:r>
              <a:rPr lang="sl-SI" dirty="0">
                <a:effectLst/>
                <a:ea typeface="Calibri" panose="020F0502020204030204" pitchFamily="34" charset="0"/>
                <a:cs typeface="Calibri" panose="020F0502020204030204" pitchFamily="34" charset="0"/>
              </a:rPr>
              <a:t>Sem avtorica skoraj 400 strokovnih  in nekaj znanstvenih člankov. Napisala sem tudi več knjig s pravnega področja: Sporazum o odpovedi </a:t>
            </a:r>
            <a:r>
              <a:rPr lang="sl-SI" dirty="0" err="1">
                <a:effectLst/>
                <a:ea typeface="Calibri" panose="020F0502020204030204" pitchFamily="34" charset="0"/>
                <a:cs typeface="Calibri" panose="020F0502020204030204" pitchFamily="34" charset="0"/>
              </a:rPr>
              <a:t>neuvedenemu</a:t>
            </a:r>
            <a:r>
              <a:rPr lang="sl-SI" dirty="0">
                <a:effectLst/>
                <a:ea typeface="Calibri" panose="020F0502020204030204" pitchFamily="34" charset="0"/>
                <a:cs typeface="Calibri" panose="020F0502020204030204" pitchFamily="34" charset="0"/>
              </a:rPr>
              <a:t> dedovanju, Najemna pogodba za stanovanje in poslovni prostor, Zakonita odpoved pogodbe o zaposlitvi iz poslovnega razloga, Vse, kar morate vedeti o letnem dopustu in regresu, Odpoved pogodbe o zaposlitvi in Urejanje delovnih razmerij za zasebni sektor v praksi. Napisala sem tudi uvodna pojasnila k ZDR-1. </a:t>
            </a:r>
          </a:p>
          <a:p>
            <a:pPr algn="just"/>
            <a:endParaRPr lang="sl-SI" dirty="0">
              <a:ea typeface="Calibri" panose="020F0502020204030204" pitchFamily="34" charset="0"/>
              <a:cs typeface="Calibri" panose="020F0502020204030204" pitchFamily="34" charset="0"/>
            </a:endParaRPr>
          </a:p>
          <a:p>
            <a:pPr algn="just"/>
            <a:r>
              <a:rPr lang="sl-SI" dirty="0">
                <a:effectLst/>
                <a:ea typeface="Calibri" panose="020F0502020204030204" pitchFamily="34" charset="0"/>
                <a:cs typeface="Calibri" panose="020F0502020204030204" pitchFamily="34" charset="0"/>
              </a:rPr>
              <a:t>V letu 2020 sem bila nominirana za najuglednejšega pravnega strokovnjaka. Več o meni si lahko preberete na </a:t>
            </a:r>
            <a:r>
              <a:rPr lang="sl-SI" u="sng" dirty="0">
                <a:solidFill>
                  <a:srgbClr val="0563C1"/>
                </a:solidFill>
                <a:effectLst/>
                <a:ea typeface="Calibri" panose="020F0502020204030204" pitchFamily="34" charset="0"/>
                <a:cs typeface="Calibri" panose="020F0502020204030204" pitchFamily="34" charset="0"/>
                <a:hlinkClick r:id="rId2"/>
              </a:rPr>
              <a:t>www.ninascortegagna.si</a:t>
            </a:r>
            <a:endParaRPr lang="sl-SI"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580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274E7200-CDDC-FCEE-DA83-0DC6555A9FE4}"/>
              </a:ext>
            </a:extLst>
          </p:cNvPr>
          <p:cNvSpPr txBox="1"/>
          <p:nvPr/>
        </p:nvSpPr>
        <p:spPr>
          <a:xfrm>
            <a:off x="640080" y="680720"/>
            <a:ext cx="6872547" cy="5355312"/>
          </a:xfrm>
          <a:prstGeom prst="rect">
            <a:avLst/>
          </a:prstGeom>
          <a:noFill/>
        </p:spPr>
        <p:txBody>
          <a:bodyPr wrap="square" rtlCol="0">
            <a:spAutoFit/>
          </a:bodyPr>
          <a:lstStyle/>
          <a:p>
            <a:r>
              <a:rPr lang="sl-SI" b="1" dirty="0">
                <a:solidFill>
                  <a:srgbClr val="FF0000"/>
                </a:solidFill>
              </a:rPr>
              <a:t>Evidenca o izrabi delovnega časa za študentsko in dijaško delo</a:t>
            </a:r>
            <a:r>
              <a:rPr lang="sl-SI" dirty="0"/>
              <a:t>:</a:t>
            </a:r>
          </a:p>
          <a:p>
            <a:endParaRPr lang="sl-SI" dirty="0"/>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ZDR-1 posebej ne ureja študentskega dela, vendar določeni členi veljajo tudi za dijake in študente, ki delajo prek študentske napotnice. </a:t>
            </a:r>
          </a:p>
          <a:p>
            <a:pPr marL="285750" indent="-285750" algn="just">
              <a:buFont typeface="Arial" panose="020B0604020202020204" pitchFamily="34" charset="0"/>
              <a:buChar char="•"/>
            </a:pPr>
            <a:endParaRPr lang="sl-SI" dirty="0">
              <a:solidFill>
                <a:srgbClr val="000000"/>
              </a:solidFill>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To so: prepoved diskriminacije (6. člen), enaka obravnava glede na spol (27. člen), določbe o delovnem času (členi 142 – 146) ter o odmorih in počitkih (členi 154 – 156 člen), posebno varstvo delavcev, ki še niso dopolnili 18 let starosti (členi 190 – 193), odškodninska odgovornost (členi 177 –180) in delo otrok, mlajših od 15 let, dijakov in študentov (211. člen). </a:t>
            </a:r>
          </a:p>
          <a:p>
            <a:pPr marL="285750" indent="-285750" algn="just">
              <a:buFont typeface="Arial" panose="020B0604020202020204" pitchFamily="34" charset="0"/>
              <a:buChar char="•"/>
            </a:pPr>
            <a:endParaRPr lang="sl-SI" dirty="0">
              <a:solidFill>
                <a:srgbClr val="000000"/>
              </a:solidFill>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sl-SI" sz="1800" kern="1200" dirty="0">
                <a:solidFill>
                  <a:srgbClr val="000000"/>
                </a:solidFill>
                <a:effectLst/>
                <a:ea typeface="Times New Roman" panose="02020603050405020304" pitchFamily="18" charset="0"/>
                <a:cs typeface="Arial" panose="020B0604020202020204" pitchFamily="34" charset="0"/>
              </a:rPr>
              <a:t>Iz navedenih določb izhaja, da mora tudi delodajalec za vsakega dijaka in študenta, ki pri njem opravlja študentsko delo, voditi evidenco o izrabi delovnega časa. </a:t>
            </a:r>
          </a:p>
          <a:p>
            <a:pPr marL="285750" indent="-285750" algn="just">
              <a:buFont typeface="Arial" panose="020B0604020202020204" pitchFamily="34" charset="0"/>
              <a:buChar char="•"/>
            </a:pPr>
            <a:endParaRPr lang="sl-SI" dirty="0">
              <a:solidFill>
                <a:srgbClr val="000000"/>
              </a:solidFill>
              <a:ea typeface="Times New Roman" panose="02020603050405020304" pitchFamily="18" charset="0"/>
              <a:cs typeface="Arial" panose="020B0604020202020204" pitchFamily="34" charset="0"/>
            </a:endParaRPr>
          </a:p>
          <a:p>
            <a:pPr algn="just"/>
            <a:endParaRPr lang="sl-SI" sz="1800" kern="1200" dirty="0">
              <a:solidFill>
                <a:srgbClr val="000000"/>
              </a:solidFill>
              <a:effectLst/>
              <a:ea typeface="Times New Roman" panose="02020603050405020304" pitchFamily="18" charset="0"/>
              <a:cs typeface="Calibri" panose="020F0502020204030204" pitchFamily="34" charset="0"/>
            </a:endParaRPr>
          </a:p>
          <a:p>
            <a:endParaRPr lang="sl-SI" dirty="0"/>
          </a:p>
        </p:txBody>
      </p:sp>
      <p:graphicFrame>
        <p:nvGraphicFramePr>
          <p:cNvPr id="3" name="Tabela 2">
            <a:extLst>
              <a:ext uri="{FF2B5EF4-FFF2-40B4-BE49-F238E27FC236}">
                <a16:creationId xmlns:a16="http://schemas.microsoft.com/office/drawing/2014/main" id="{CF0AF6B0-7890-0303-C805-842A2F68A241}"/>
              </a:ext>
            </a:extLst>
          </p:cNvPr>
          <p:cNvGraphicFramePr>
            <a:graphicFrameLocks noGrp="1"/>
          </p:cNvGraphicFramePr>
          <p:nvPr/>
        </p:nvGraphicFramePr>
        <p:xfrm>
          <a:off x="1235998" y="5458182"/>
          <a:ext cx="6078855" cy="1155700"/>
        </p:xfrm>
        <a:graphic>
          <a:graphicData uri="http://schemas.openxmlformats.org/drawingml/2006/table">
            <a:tbl>
              <a:tblPr firstRow="1" firstCol="1" bandRow="1"/>
              <a:tblGrid>
                <a:gridCol w="1250950">
                  <a:extLst>
                    <a:ext uri="{9D8B030D-6E8A-4147-A177-3AD203B41FA5}">
                      <a16:colId xmlns:a16="http://schemas.microsoft.com/office/drawing/2014/main" val="3065582396"/>
                    </a:ext>
                  </a:extLst>
                </a:gridCol>
                <a:gridCol w="1243330">
                  <a:extLst>
                    <a:ext uri="{9D8B030D-6E8A-4147-A177-3AD203B41FA5}">
                      <a16:colId xmlns:a16="http://schemas.microsoft.com/office/drawing/2014/main" val="3100315018"/>
                    </a:ext>
                  </a:extLst>
                </a:gridCol>
                <a:gridCol w="1243330">
                  <a:extLst>
                    <a:ext uri="{9D8B030D-6E8A-4147-A177-3AD203B41FA5}">
                      <a16:colId xmlns:a16="http://schemas.microsoft.com/office/drawing/2014/main" val="1916783010"/>
                    </a:ext>
                  </a:extLst>
                </a:gridCol>
                <a:gridCol w="1101725">
                  <a:extLst>
                    <a:ext uri="{9D8B030D-6E8A-4147-A177-3AD203B41FA5}">
                      <a16:colId xmlns:a16="http://schemas.microsoft.com/office/drawing/2014/main" val="1701898534"/>
                    </a:ext>
                  </a:extLst>
                </a:gridCol>
                <a:gridCol w="1239520">
                  <a:extLst>
                    <a:ext uri="{9D8B030D-6E8A-4147-A177-3AD203B41FA5}">
                      <a16:colId xmlns:a16="http://schemas.microsoft.com/office/drawing/2014/main" val="3761949779"/>
                    </a:ext>
                  </a:extLst>
                </a:gridCol>
              </a:tblGrid>
              <a:tr h="0">
                <a:tc>
                  <a:txBody>
                    <a:bodyPr/>
                    <a:lstStyle/>
                    <a:p>
                      <a:pPr algn="l">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Ime in priimek: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3452315751"/>
                  </a:ext>
                </a:extLst>
              </a:tr>
              <a:tr h="0">
                <a:tc>
                  <a:txBody>
                    <a:bodyPr/>
                    <a:lstStyle/>
                    <a:p>
                      <a:pPr algn="l">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Mesec: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3979492768"/>
                  </a:ext>
                </a:extLst>
              </a:tr>
              <a:tr h="0">
                <a:tc>
                  <a:txBody>
                    <a:bodyPr/>
                    <a:lstStyle/>
                    <a:p>
                      <a:pPr algn="l">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Datum</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Ura prihoda</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Ura odhoda</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Skupaj ur</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Podpis izvajalca</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6126783"/>
                  </a:ext>
                </a:extLst>
              </a:tr>
              <a:tr h="0">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3. 6. 20..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37547"/>
                  </a:ext>
                </a:extLst>
              </a:tr>
              <a:tr h="0">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4. 6. 20..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41973"/>
                  </a:ext>
                </a:extLst>
              </a:tr>
              <a:tr h="0">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5. 6. 20..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031230"/>
                  </a:ext>
                </a:extLst>
              </a:tr>
              <a:tr h="0">
                <a:tc gridSpan="3">
                  <a:txBody>
                    <a:bodyPr/>
                    <a:lstStyle/>
                    <a:p>
                      <a:pPr algn="r">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Skupaj ur/mesec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gridSpan="2">
                  <a:txBody>
                    <a:bodyPr/>
                    <a:lstStyle/>
                    <a:p>
                      <a:pPr algn="just">
                        <a:lnSpc>
                          <a:spcPts val="1300"/>
                        </a:lnSpc>
                        <a:spcBef>
                          <a:spcPts val="800"/>
                        </a:spcBef>
                      </a:pPr>
                      <a:r>
                        <a:rPr lang="sl-SI" sz="11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sl-SI"/>
                    </a:p>
                  </a:txBody>
                  <a:tcPr/>
                </a:tc>
                <a:extLst>
                  <a:ext uri="{0D108BD9-81ED-4DB2-BD59-A6C34878D82A}">
                    <a16:rowId xmlns:a16="http://schemas.microsoft.com/office/drawing/2014/main" val="3252402989"/>
                  </a:ext>
                </a:extLst>
              </a:tr>
            </a:tbl>
          </a:graphicData>
        </a:graphic>
      </p:graphicFrame>
    </p:spTree>
    <p:extLst>
      <p:ext uri="{BB962C8B-B14F-4D97-AF65-F5344CB8AC3E}">
        <p14:creationId xmlns:p14="http://schemas.microsoft.com/office/powerpoint/2010/main" val="1652332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134798A7-B124-2BA6-7C0D-551660BC4FB9}"/>
              </a:ext>
            </a:extLst>
          </p:cNvPr>
          <p:cNvSpPr txBox="1"/>
          <p:nvPr/>
        </p:nvSpPr>
        <p:spPr>
          <a:xfrm>
            <a:off x="589279" y="701040"/>
            <a:ext cx="7629929" cy="4729500"/>
          </a:xfrm>
          <a:prstGeom prst="rect">
            <a:avLst/>
          </a:prstGeom>
          <a:noFill/>
        </p:spPr>
        <p:txBody>
          <a:bodyPr wrap="square" rtlCol="0">
            <a:spAutoFit/>
          </a:bodyPr>
          <a:lstStyle/>
          <a:p>
            <a:r>
              <a:rPr lang="sl-SI" b="1" dirty="0">
                <a:solidFill>
                  <a:srgbClr val="FF0000"/>
                </a:solidFill>
              </a:rPr>
              <a:t>Evidenca o izrabi delovnega časa pri kratkotrajnem delu:</a:t>
            </a:r>
          </a:p>
          <a:p>
            <a:endParaRPr lang="sl-SI" dirty="0"/>
          </a:p>
          <a:p>
            <a:pPr marL="285750" indent="-285750">
              <a:buFont typeface="Arial" panose="020B0604020202020204" pitchFamily="34" charset="0"/>
              <a:buChar char="•"/>
            </a:pPr>
            <a:r>
              <a:rPr lang="sl-SI" dirty="0"/>
              <a:t>Ureja ga ZPDZC-1.</a:t>
            </a:r>
          </a:p>
          <a:p>
            <a:pPr marL="285750" indent="-285750">
              <a:buFont typeface="Arial" panose="020B0604020202020204" pitchFamily="34" charset="0"/>
              <a:buChar char="•"/>
            </a:pPr>
            <a:r>
              <a:rPr lang="sl-SI" dirty="0"/>
              <a:t>Izvajalec lahko na mesec opravi 40 ur kratkotrajnega dela.</a:t>
            </a:r>
          </a:p>
          <a:p>
            <a:pPr marL="285750" indent="-285750" algn="l">
              <a:spcBef>
                <a:spcPts val="800"/>
              </a:spcBef>
              <a:buFont typeface="Arial" panose="020B0604020202020204" pitchFamily="34" charset="0"/>
              <a:buChar char="•"/>
            </a:pPr>
            <a:r>
              <a:rPr lang="x-none" sz="1800" kern="0" dirty="0">
                <a:solidFill>
                  <a:srgbClr val="000000"/>
                </a:solidFill>
                <a:effectLst/>
                <a:ea typeface="Times New Roman" panose="02020603050405020304" pitchFamily="18" charset="0"/>
                <a:cs typeface="Arial" panose="020B0604020202020204" pitchFamily="34" charset="0"/>
              </a:rPr>
              <a:t>Delodajalec</a:t>
            </a:r>
            <a:r>
              <a:rPr lang="sl-SI" sz="1800" kern="0" dirty="0">
                <a:solidFill>
                  <a:srgbClr val="000000"/>
                </a:solidFill>
                <a:effectLst/>
                <a:ea typeface="Times New Roman" panose="02020603050405020304" pitchFamily="18" charset="0"/>
                <a:cs typeface="Arial" panose="020B0604020202020204" pitchFamily="34" charset="0"/>
              </a:rPr>
              <a:t> mora o opravljenem kratkotrajnem delu</a:t>
            </a:r>
            <a:r>
              <a:rPr lang="x-none" sz="1800" kern="0" dirty="0">
                <a:solidFill>
                  <a:srgbClr val="000000"/>
                </a:solidFill>
                <a:effectLst/>
                <a:ea typeface="Times New Roman" panose="02020603050405020304" pitchFamily="18" charset="0"/>
                <a:cs typeface="Arial" panose="020B0604020202020204" pitchFamily="34" charset="0"/>
              </a:rPr>
              <a:t> vodi evidenco</a:t>
            </a:r>
            <a:r>
              <a:rPr lang="sl-SI" sz="1800" kern="0" dirty="0">
                <a:solidFill>
                  <a:srgbClr val="000000"/>
                </a:solidFill>
                <a:effectLst/>
                <a:ea typeface="Times New Roman" panose="02020603050405020304" pitchFamily="18" charset="0"/>
                <a:cs typeface="Arial" panose="020B0604020202020204" pitchFamily="34" charset="0"/>
              </a:rPr>
              <a:t>, ki mora vsebovati</a:t>
            </a:r>
            <a:endParaRPr lang="sl-SI" sz="1800" kern="1200" dirty="0">
              <a:solidFill>
                <a:srgbClr val="000000"/>
              </a:solidFill>
              <a:effectLst/>
              <a:ea typeface="Times New Roman" panose="02020603050405020304" pitchFamily="18" charset="0"/>
              <a:cs typeface="Calibri" panose="020F0502020204030204" pitchFamily="34" charset="0"/>
            </a:endParaRPr>
          </a:p>
          <a:p>
            <a:pPr lvl="1">
              <a:spcBef>
                <a:spcPts val="800"/>
              </a:spcBef>
            </a:pPr>
            <a:r>
              <a:rPr lang="sl-SI" kern="0" dirty="0">
                <a:solidFill>
                  <a:srgbClr val="000000"/>
                </a:solidFill>
                <a:effectLst/>
                <a:ea typeface="Times New Roman" panose="02020603050405020304" pitchFamily="18" charset="0"/>
                <a:cs typeface="Arial" panose="020B0604020202020204" pitchFamily="34" charset="0"/>
              </a:rPr>
              <a:t>- osebno ime, naslov in davčno številko osebe, ki opravlja kratkotrajno delo,</a:t>
            </a:r>
            <a:endParaRPr lang="sl-SI" kern="1200" dirty="0">
              <a:solidFill>
                <a:srgbClr val="000000"/>
              </a:solidFill>
              <a:effectLst/>
              <a:ea typeface="Times New Roman" panose="02020603050405020304" pitchFamily="18" charset="0"/>
              <a:cs typeface="Calibri" panose="020F0502020204030204" pitchFamily="34" charset="0"/>
            </a:endParaRPr>
          </a:p>
          <a:p>
            <a:pPr lvl="1"/>
            <a:r>
              <a:rPr lang="sl-SI" kern="0" dirty="0">
                <a:solidFill>
                  <a:srgbClr val="000000"/>
                </a:solidFill>
                <a:effectLst/>
                <a:ea typeface="Times New Roman" panose="02020603050405020304" pitchFamily="18" charset="0"/>
                <a:cs typeface="Arial" panose="020B0604020202020204" pitchFamily="34" charset="0"/>
              </a:rPr>
              <a:t>- uro začetka in zaključka opravljanja kratkotrajnega dela, kot jo je potrdila oseba, ki opravlja kratkotrajno delo, po dnevih,</a:t>
            </a:r>
            <a:endParaRPr lang="sl-SI" kern="1200" dirty="0">
              <a:solidFill>
                <a:srgbClr val="000000"/>
              </a:solidFill>
              <a:effectLst/>
              <a:ea typeface="Times New Roman" panose="02020603050405020304" pitchFamily="18" charset="0"/>
              <a:cs typeface="Calibri" panose="020F0502020204030204" pitchFamily="34" charset="0"/>
            </a:endParaRPr>
          </a:p>
          <a:p>
            <a:pPr marL="742950" lvl="1" indent="-285750">
              <a:buFontTx/>
              <a:buChar char="-"/>
            </a:pPr>
            <a:r>
              <a:rPr lang="sl-SI" kern="0" dirty="0">
                <a:solidFill>
                  <a:srgbClr val="000000"/>
                </a:solidFill>
                <a:effectLst/>
                <a:ea typeface="Times New Roman" panose="02020603050405020304" pitchFamily="18" charset="0"/>
                <a:cs typeface="Arial" panose="020B0604020202020204" pitchFamily="34" charset="0"/>
              </a:rPr>
              <a:t>skupno število ur opravljenega kratkotrajnega dela na mesečni ravni.</a:t>
            </a:r>
          </a:p>
          <a:p>
            <a:pPr lvl="1"/>
            <a:endParaRPr lang="sl-SI" kern="0" dirty="0">
              <a:solidFill>
                <a:srgbClr val="000000"/>
              </a:solidFill>
              <a:ea typeface="Times New Roman" panose="02020603050405020304" pitchFamily="18" charset="0"/>
              <a:cs typeface="Arial" panose="020B0604020202020204" pitchFamily="34" charset="0"/>
            </a:endParaRPr>
          </a:p>
          <a:p>
            <a:pPr marL="285750" lvl="1" indent="-285750">
              <a:buFont typeface="Arial" panose="020B0604020202020204" pitchFamily="34" charset="0"/>
              <a:buChar char="•"/>
            </a:pPr>
            <a:r>
              <a:rPr lang="sl-SI" kern="0" dirty="0">
                <a:solidFill>
                  <a:srgbClr val="000000"/>
                </a:solidFill>
                <a:effectLst/>
                <a:ea typeface="Times New Roman" panose="02020603050405020304" pitchFamily="18" charset="0"/>
                <a:cs typeface="Arial" panose="020B0604020202020204" pitchFamily="34" charset="0"/>
              </a:rPr>
              <a:t>Primer evidence:</a:t>
            </a:r>
          </a:p>
          <a:p>
            <a:pPr marL="285750" lvl="1" indent="-285750">
              <a:buFont typeface="Arial" panose="020B0604020202020204" pitchFamily="34" charset="0"/>
              <a:buChar char="•"/>
            </a:pPr>
            <a:endParaRPr lang="sl-SI" kern="0" dirty="0">
              <a:solidFill>
                <a:srgbClr val="000000"/>
              </a:solidFill>
              <a:ea typeface="Times New Roman" panose="02020603050405020304" pitchFamily="18" charset="0"/>
              <a:cs typeface="Arial" panose="020B0604020202020204" pitchFamily="34" charset="0"/>
            </a:endParaRPr>
          </a:p>
          <a:p>
            <a:pPr marL="0" lvl="1"/>
            <a:endParaRPr lang="sl-SI" kern="1200" dirty="0">
              <a:solidFill>
                <a:srgbClr val="000000"/>
              </a:solidFill>
              <a:effectLst/>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endParaRPr lang="sl-SI" dirty="0"/>
          </a:p>
        </p:txBody>
      </p:sp>
      <p:graphicFrame>
        <p:nvGraphicFramePr>
          <p:cNvPr id="3" name="Tabela 2">
            <a:extLst>
              <a:ext uri="{FF2B5EF4-FFF2-40B4-BE49-F238E27FC236}">
                <a16:creationId xmlns:a16="http://schemas.microsoft.com/office/drawing/2014/main" id="{6695B56C-AEE9-DFCF-001D-62BD0E957690}"/>
              </a:ext>
            </a:extLst>
          </p:cNvPr>
          <p:cNvGraphicFramePr>
            <a:graphicFrameLocks noGrp="1"/>
          </p:cNvGraphicFramePr>
          <p:nvPr>
            <p:extLst>
              <p:ext uri="{D42A27DB-BD31-4B8C-83A1-F6EECF244321}">
                <p14:modId xmlns:p14="http://schemas.microsoft.com/office/powerpoint/2010/main" val="3131861758"/>
              </p:ext>
            </p:extLst>
          </p:nvPr>
        </p:nvGraphicFramePr>
        <p:xfrm>
          <a:off x="1038572" y="4760551"/>
          <a:ext cx="6078855" cy="1485900"/>
        </p:xfrm>
        <a:graphic>
          <a:graphicData uri="http://schemas.openxmlformats.org/drawingml/2006/table">
            <a:tbl>
              <a:tblPr firstRow="1" firstCol="1" bandRow="1"/>
              <a:tblGrid>
                <a:gridCol w="1254125">
                  <a:extLst>
                    <a:ext uri="{9D8B030D-6E8A-4147-A177-3AD203B41FA5}">
                      <a16:colId xmlns:a16="http://schemas.microsoft.com/office/drawing/2014/main" val="3680727263"/>
                    </a:ext>
                  </a:extLst>
                </a:gridCol>
                <a:gridCol w="1242695">
                  <a:extLst>
                    <a:ext uri="{9D8B030D-6E8A-4147-A177-3AD203B41FA5}">
                      <a16:colId xmlns:a16="http://schemas.microsoft.com/office/drawing/2014/main" val="678886690"/>
                    </a:ext>
                  </a:extLst>
                </a:gridCol>
                <a:gridCol w="1242695">
                  <a:extLst>
                    <a:ext uri="{9D8B030D-6E8A-4147-A177-3AD203B41FA5}">
                      <a16:colId xmlns:a16="http://schemas.microsoft.com/office/drawing/2014/main" val="480007899"/>
                    </a:ext>
                  </a:extLst>
                </a:gridCol>
                <a:gridCol w="1099820">
                  <a:extLst>
                    <a:ext uri="{9D8B030D-6E8A-4147-A177-3AD203B41FA5}">
                      <a16:colId xmlns:a16="http://schemas.microsoft.com/office/drawing/2014/main" val="3175452762"/>
                    </a:ext>
                  </a:extLst>
                </a:gridCol>
                <a:gridCol w="1239520">
                  <a:extLst>
                    <a:ext uri="{9D8B030D-6E8A-4147-A177-3AD203B41FA5}">
                      <a16:colId xmlns:a16="http://schemas.microsoft.com/office/drawing/2014/main" val="1754729385"/>
                    </a:ext>
                  </a:extLst>
                </a:gridCol>
              </a:tblGrid>
              <a:tr h="0">
                <a:tc>
                  <a:txBody>
                    <a:bodyPr/>
                    <a:lstStyle/>
                    <a:p>
                      <a:pPr algn="l">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Ime in priimek: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2308643511"/>
                  </a:ext>
                </a:extLst>
              </a:tr>
              <a:tr h="0">
                <a:tc>
                  <a:txBody>
                    <a:bodyPr/>
                    <a:lstStyle/>
                    <a:p>
                      <a:pPr algn="l">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Naslov: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3542818222"/>
                  </a:ext>
                </a:extLst>
              </a:tr>
              <a:tr h="0">
                <a:tc>
                  <a:txBody>
                    <a:bodyPr/>
                    <a:lstStyle/>
                    <a:p>
                      <a:pPr algn="l">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Davčna številka: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946106366"/>
                  </a:ext>
                </a:extLst>
              </a:tr>
              <a:tr h="0">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Mesec: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2190616560"/>
                  </a:ext>
                </a:extLst>
              </a:tr>
              <a:tr h="0">
                <a:tc>
                  <a:txBody>
                    <a:bodyPr/>
                    <a:lstStyle/>
                    <a:p>
                      <a:pPr algn="l">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Datum</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Ura prihoda</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Ura odhoda</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Skupaj ur</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ts val="1300"/>
                        </a:lnSpc>
                        <a:spcBef>
                          <a:spcPts val="800"/>
                        </a:spcBef>
                      </a:pPr>
                      <a:r>
                        <a:rPr lang="sl-SI" sz="1100" b="1"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Podpis izvajalca</a:t>
                      </a:r>
                      <a:endPar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075671"/>
                  </a:ext>
                </a:extLst>
              </a:tr>
              <a:tr h="0">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3. 6. 20..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423722"/>
                  </a:ext>
                </a:extLst>
              </a:tr>
              <a:tr h="0">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4. 6. 20..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573010"/>
                  </a:ext>
                </a:extLst>
              </a:tr>
              <a:tr h="0">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5. 6. 20..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265857"/>
                  </a:ext>
                </a:extLst>
              </a:tr>
              <a:tr h="0">
                <a:tc gridSpan="3">
                  <a:txBody>
                    <a:bodyPr/>
                    <a:lstStyle/>
                    <a:p>
                      <a:pPr algn="r">
                        <a:lnSpc>
                          <a:spcPts val="1300"/>
                        </a:lnSpc>
                        <a:spcBef>
                          <a:spcPts val="800"/>
                        </a:spcBef>
                      </a:pPr>
                      <a:r>
                        <a:rPr lang="sl-SI" sz="1100" kern="12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Skupaj ur/mesec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gridSpan="2">
                  <a:txBody>
                    <a:bodyPr/>
                    <a:lstStyle/>
                    <a:p>
                      <a:pPr algn="just">
                        <a:lnSpc>
                          <a:spcPts val="1300"/>
                        </a:lnSpc>
                        <a:spcBef>
                          <a:spcPts val="800"/>
                        </a:spcBef>
                      </a:pPr>
                      <a:r>
                        <a:rPr lang="sl-SI" sz="11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sl-SI"/>
                    </a:p>
                  </a:txBody>
                  <a:tcPr/>
                </a:tc>
                <a:extLst>
                  <a:ext uri="{0D108BD9-81ED-4DB2-BD59-A6C34878D82A}">
                    <a16:rowId xmlns:a16="http://schemas.microsoft.com/office/drawing/2014/main" val="482256917"/>
                  </a:ext>
                </a:extLst>
              </a:tr>
            </a:tbl>
          </a:graphicData>
        </a:graphic>
      </p:graphicFrame>
    </p:spTree>
    <p:extLst>
      <p:ext uri="{BB962C8B-B14F-4D97-AF65-F5344CB8AC3E}">
        <p14:creationId xmlns:p14="http://schemas.microsoft.com/office/powerpoint/2010/main" val="132100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BE6FA54D-0A9B-928D-9BB5-B25B645C6194}"/>
              </a:ext>
            </a:extLst>
          </p:cNvPr>
          <p:cNvSpPr txBox="1"/>
          <p:nvPr/>
        </p:nvSpPr>
        <p:spPr>
          <a:xfrm>
            <a:off x="507999" y="568960"/>
            <a:ext cx="7066973" cy="2308324"/>
          </a:xfrm>
          <a:prstGeom prst="rect">
            <a:avLst/>
          </a:prstGeom>
          <a:noFill/>
        </p:spPr>
        <p:txBody>
          <a:bodyPr wrap="square" rtlCol="0">
            <a:spAutoFit/>
          </a:bodyPr>
          <a:lstStyle/>
          <a:p>
            <a:r>
              <a:rPr lang="sl-SI" b="1" dirty="0">
                <a:solidFill>
                  <a:srgbClr val="FF0000"/>
                </a:solidFill>
              </a:rPr>
              <a:t>Evidenca o izrabi delovnega časa pri </a:t>
            </a:r>
            <a:r>
              <a:rPr lang="sl-SI" b="1" dirty="0" err="1">
                <a:solidFill>
                  <a:srgbClr val="FF0000"/>
                </a:solidFill>
              </a:rPr>
              <a:t>podjemni</a:t>
            </a:r>
            <a:r>
              <a:rPr lang="sl-SI" b="1" dirty="0">
                <a:solidFill>
                  <a:srgbClr val="FF0000"/>
                </a:solidFill>
              </a:rPr>
              <a:t> in avtorski pogodbi:</a:t>
            </a:r>
          </a:p>
          <a:p>
            <a:endParaRPr lang="sl-SI" dirty="0"/>
          </a:p>
          <a:p>
            <a:pPr marL="285750" indent="-285750">
              <a:buFont typeface="Arial" panose="020B0604020202020204" pitchFamily="34" charset="0"/>
              <a:buChar char="•"/>
            </a:pPr>
            <a:r>
              <a:rPr lang="sl-SI" dirty="0"/>
              <a:t>Pojem delavca je v ZEPDSV opredeljen široko.</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Kdaj mora delodajalec tudi za te voditi evidenco o izrabi delovnega časa in na kakšen način?</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Sodba UPRS I U 69/2017-11</a:t>
            </a:r>
          </a:p>
        </p:txBody>
      </p:sp>
    </p:spTree>
    <p:extLst>
      <p:ext uri="{BB962C8B-B14F-4D97-AF65-F5344CB8AC3E}">
        <p14:creationId xmlns:p14="http://schemas.microsoft.com/office/powerpoint/2010/main" val="2650574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251423DA-6BF4-59C5-A9B0-4B4FF5817EBC}"/>
              </a:ext>
            </a:extLst>
          </p:cNvPr>
          <p:cNvSpPr txBox="1"/>
          <p:nvPr/>
        </p:nvSpPr>
        <p:spPr>
          <a:xfrm>
            <a:off x="130628" y="703386"/>
            <a:ext cx="8882743" cy="5632311"/>
          </a:xfrm>
          <a:prstGeom prst="rect">
            <a:avLst/>
          </a:prstGeom>
          <a:noFill/>
        </p:spPr>
        <p:txBody>
          <a:bodyPr wrap="square" rtlCol="0">
            <a:spAutoFit/>
          </a:bodyPr>
          <a:lstStyle/>
          <a:p>
            <a:r>
              <a:rPr lang="sl-SI" dirty="0">
                <a:solidFill>
                  <a:srgbClr val="FF0000"/>
                </a:solidFill>
              </a:rPr>
              <a:t>KAJ JE DELOVNI ČAS? (142. člen ZDR-1)</a:t>
            </a:r>
          </a:p>
          <a:p>
            <a:endParaRPr lang="sl-SI" dirty="0"/>
          </a:p>
          <a:p>
            <a:r>
              <a:rPr lang="sl-SI" dirty="0"/>
              <a:t>Delovni čas je efektivni delovni čas in čas odmora ter čas upravičenih odsotnosti z dela.</a:t>
            </a:r>
          </a:p>
          <a:p>
            <a:endParaRPr lang="sl-SI" dirty="0"/>
          </a:p>
          <a:p>
            <a:r>
              <a:rPr lang="sl-SI" dirty="0"/>
              <a:t>Efektivni delovni čas je vsak čas, v katerem delavec dela, kar pomeni, da je na razpolago delodajalcu in izpolnjuje svoje delovne obveznosti iz pogodbe o zaposlitvi.</a:t>
            </a:r>
          </a:p>
          <a:p>
            <a:endParaRPr lang="sl-SI" dirty="0"/>
          </a:p>
          <a:p>
            <a:pPr algn="ctr"/>
            <a:r>
              <a:rPr lang="sl-SI" dirty="0"/>
              <a:t>delovni čas ≠ počitek</a:t>
            </a:r>
          </a:p>
          <a:p>
            <a:pPr algn="ctr"/>
            <a:endParaRPr lang="sl-SI" dirty="0"/>
          </a:p>
          <a:p>
            <a:pPr algn="just"/>
            <a:r>
              <a:rPr lang="sl-SI" dirty="0"/>
              <a:t>Ali se v delovni čas všteva priprava na delo (npr. preoblačenje ipd.)?</a:t>
            </a:r>
          </a:p>
          <a:p>
            <a:endParaRPr lang="sl-SI" dirty="0"/>
          </a:p>
          <a:p>
            <a:endParaRPr lang="sl-SI" dirty="0">
              <a:solidFill>
                <a:srgbClr val="FF0000"/>
              </a:solidFill>
            </a:endParaRPr>
          </a:p>
          <a:p>
            <a:r>
              <a:rPr lang="sl-SI" dirty="0">
                <a:solidFill>
                  <a:srgbClr val="FF0000"/>
                </a:solidFill>
              </a:rPr>
              <a:t>OPREDELITEV DELOVNEGA ČASA V POGODBI O ZAPOSLITVI</a:t>
            </a:r>
          </a:p>
          <a:p>
            <a:endParaRPr lang="sl-SI" dirty="0"/>
          </a:p>
          <a:p>
            <a:pPr marL="285750" indent="-285750">
              <a:buFont typeface="Arial" panose="020B0604020202020204" pitchFamily="34" charset="0"/>
              <a:buChar char="•"/>
            </a:pPr>
            <a:r>
              <a:rPr lang="sl-SI" dirty="0"/>
              <a:t>Obvezna sestavina pogodbe o zaposlitvi je tudi (31/1 ZDR-1):</a:t>
            </a:r>
          </a:p>
          <a:p>
            <a:pPr marL="285750" indent="-285750">
              <a:buFontTx/>
              <a:buChar char="-"/>
            </a:pPr>
            <a:r>
              <a:rPr lang="sl-SI" dirty="0"/>
              <a:t>določilo, ali gre za pogodbo o zaposlitvi s polnim ali krajšim delovnim časom,</a:t>
            </a:r>
          </a:p>
          <a:p>
            <a:pPr marL="285750" indent="-285750">
              <a:buFontTx/>
              <a:buChar char="-"/>
            </a:pPr>
            <a:r>
              <a:rPr lang="sl-SI" dirty="0"/>
              <a:t>razporeditvi delovnega časa (enakomerna ali neenakomerna),</a:t>
            </a:r>
          </a:p>
          <a:p>
            <a:pPr marL="285750" indent="-285750">
              <a:buFontTx/>
              <a:buChar char="-"/>
            </a:pPr>
            <a:r>
              <a:rPr lang="sl-SI" dirty="0"/>
              <a:t>pogoji za začasno prerazporeditev delovnega časa (če jih ne določa KPD/PKP) in</a:t>
            </a:r>
          </a:p>
          <a:p>
            <a:pPr marL="285750" indent="-285750">
              <a:buFontTx/>
              <a:buChar char="-"/>
            </a:pPr>
            <a:r>
              <a:rPr lang="sl-SI" dirty="0">
                <a:solidFill>
                  <a:srgbClr val="FF0000"/>
                </a:solidFill>
              </a:rPr>
              <a:t> določilo o dnevnem, tedenskem delovnem času </a:t>
            </a:r>
            <a:r>
              <a:rPr lang="sl-SI" i="1" dirty="0"/>
              <a:t>(možnost sklicevanja na zakone, kolektivne pogodbe in splošne akte delodajalca</a:t>
            </a:r>
            <a:r>
              <a:rPr lang="sl-SI" dirty="0"/>
              <a:t>).</a:t>
            </a:r>
          </a:p>
        </p:txBody>
      </p:sp>
    </p:spTree>
    <p:extLst>
      <p:ext uri="{BB962C8B-B14F-4D97-AF65-F5344CB8AC3E}">
        <p14:creationId xmlns:p14="http://schemas.microsoft.com/office/powerpoint/2010/main" val="1052361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B7BC4A40-7E9A-DC5D-CEC1-E708E8564541}"/>
              </a:ext>
            </a:extLst>
          </p:cNvPr>
          <p:cNvSpPr txBox="1"/>
          <p:nvPr/>
        </p:nvSpPr>
        <p:spPr>
          <a:xfrm>
            <a:off x="394337" y="834506"/>
            <a:ext cx="8119824" cy="6186309"/>
          </a:xfrm>
          <a:prstGeom prst="rect">
            <a:avLst/>
          </a:prstGeom>
          <a:noFill/>
        </p:spPr>
        <p:txBody>
          <a:bodyPr wrap="square" rtlCol="0">
            <a:spAutoFit/>
          </a:bodyPr>
          <a:lstStyle/>
          <a:p>
            <a:r>
              <a:rPr lang="sl-SI" dirty="0">
                <a:solidFill>
                  <a:srgbClr val="FF0000"/>
                </a:solidFill>
              </a:rPr>
              <a:t>Enakomerna razporeditev delovnega časa</a:t>
            </a:r>
          </a:p>
          <a:p>
            <a:endParaRPr lang="sl-SI" dirty="0"/>
          </a:p>
          <a:p>
            <a:pPr marL="285750" indent="-285750">
              <a:buFont typeface="Arial" panose="020B0604020202020204" pitchFamily="34" charset="0"/>
              <a:buChar char="•"/>
            </a:pPr>
            <a:r>
              <a:rPr lang="sl-SI" dirty="0"/>
              <a:t>Razporeditev (enakomerna ali neenakomerna) se določi </a:t>
            </a:r>
            <a:r>
              <a:rPr lang="sl-SI" b="1" dirty="0"/>
              <a:t>s pogodbo o zaposlitvi </a:t>
            </a:r>
            <a:r>
              <a:rPr lang="sl-SI" dirty="0"/>
              <a:t>v skladu z zakonom in kolektivno pogodbo (148/1 ZDR-1). Se lahko določi z internim pravilnikom?</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b="1" dirty="0"/>
              <a:t>Pred začetkom koledarskega oziroma poslovnega leta mora vsak </a:t>
            </a:r>
            <a:r>
              <a:rPr lang="sl-SI" dirty="0"/>
              <a:t>delodajalec določiti letni razpored delovnega časa in o tem pisno obvestiti delavce na pri delodajalcu običajen način (npr. na določenem oglasnem mestu v poslovnih prostorih delodajalca ali z uporabo informacijske tehnologije) in sindikate pri delodajalcu (148/2 ZDR-1).</a:t>
            </a:r>
          </a:p>
          <a:p>
            <a:endParaRPr lang="sl-SI" dirty="0"/>
          </a:p>
          <a:p>
            <a:pPr marL="285750" indent="-285750">
              <a:buFont typeface="Arial" panose="020B0604020202020204" pitchFamily="34" charset="0"/>
              <a:buChar char="•"/>
            </a:pPr>
            <a:r>
              <a:rPr lang="sl-SI" dirty="0"/>
              <a:t>Pri enakomerni razporeditvi polni delovni čas ne sme biti razporejen na manj kot štiri dni v tednu (148/5 ZDR-1).</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Delavec lahko dela največ 12 ur/dan.</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Delavec ima v obdobju 24 ur pravico do počitka, ki traja nepretrgoma najmanj 12 ur (155/1 ZDR-1).</a:t>
            </a:r>
          </a:p>
          <a:p>
            <a:r>
              <a:rPr lang="sl-SI" dirty="0"/>
              <a:t> </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endParaRPr lang="sl-SI" dirty="0"/>
          </a:p>
        </p:txBody>
      </p:sp>
    </p:spTree>
    <p:extLst>
      <p:ext uri="{BB962C8B-B14F-4D97-AF65-F5344CB8AC3E}">
        <p14:creationId xmlns:p14="http://schemas.microsoft.com/office/powerpoint/2010/main" val="2108234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E3AABDEF-FA3E-7B38-3F0A-D6A4A0BB3308}"/>
              </a:ext>
            </a:extLst>
          </p:cNvPr>
          <p:cNvSpPr txBox="1"/>
          <p:nvPr/>
        </p:nvSpPr>
        <p:spPr>
          <a:xfrm>
            <a:off x="477981" y="844034"/>
            <a:ext cx="7917873" cy="4729500"/>
          </a:xfrm>
          <a:prstGeom prst="rect">
            <a:avLst/>
          </a:prstGeom>
          <a:noFill/>
        </p:spPr>
        <p:txBody>
          <a:bodyPr wrap="square">
            <a:spAutoFit/>
          </a:bodyPr>
          <a:lstStyle/>
          <a:p>
            <a:pPr algn="just">
              <a:spcBef>
                <a:spcPts val="800"/>
              </a:spcBef>
            </a:pPr>
            <a:r>
              <a:rPr lang="sl-SI" b="1" dirty="0"/>
              <a:t>Nepremični delovni čas </a:t>
            </a:r>
            <a:r>
              <a:rPr lang="sl-SI" dirty="0"/>
              <a:t>je čas, pri katerem je točno določen čas prihoda in odhoda z dela.</a:t>
            </a:r>
            <a:r>
              <a:rPr lang="sl-SI" sz="1800" b="1" kern="1200" dirty="0">
                <a:solidFill>
                  <a:srgbClr val="000000"/>
                </a:solidFill>
                <a:effectLst/>
                <a:ea typeface="Times New Roman" panose="02020603050405020304" pitchFamily="18" charset="0"/>
                <a:cs typeface="Calibri" panose="020F0502020204030204" pitchFamily="34" charset="0"/>
              </a:rPr>
              <a:t> </a:t>
            </a:r>
            <a:r>
              <a:rPr lang="sl-SI" sz="1800" kern="1200" dirty="0">
                <a:solidFill>
                  <a:srgbClr val="000000"/>
                </a:solidFill>
                <a:effectLst/>
                <a:ea typeface="Times New Roman" panose="02020603050405020304" pitchFamily="18" charset="0"/>
                <a:cs typeface="Calibri" panose="020F0502020204030204" pitchFamily="34" charset="0"/>
              </a:rPr>
              <a:t>Na primer </a:t>
            </a:r>
            <a:r>
              <a:rPr lang="sl-SI" sz="1800" kern="1200" dirty="0" err="1">
                <a:solidFill>
                  <a:srgbClr val="000000"/>
                </a:solidFill>
                <a:effectLst/>
                <a:ea typeface="Times New Roman" panose="02020603050405020304" pitchFamily="18" charset="0"/>
                <a:cs typeface="Calibri" panose="020F0502020204030204" pitchFamily="34" charset="0"/>
              </a:rPr>
              <a:t>tro</a:t>
            </a:r>
            <a:r>
              <a:rPr lang="sl-SI" sz="1800" kern="1200" dirty="0">
                <a:solidFill>
                  <a:srgbClr val="000000"/>
                </a:solidFill>
                <a:effectLst/>
                <a:ea typeface="Times New Roman" panose="02020603050405020304" pitchFamily="18" charset="0"/>
                <a:cs typeface="Calibri" panose="020F0502020204030204" pitchFamily="34" charset="0"/>
              </a:rPr>
              <a:t>- izmensko delo: 6-14, 14-22 in 22-6.</a:t>
            </a:r>
          </a:p>
          <a:p>
            <a:pPr algn="just">
              <a:spcBef>
                <a:spcPts val="800"/>
              </a:spcBef>
            </a:pPr>
            <a:endParaRPr lang="sl-SI" dirty="0">
              <a:solidFill>
                <a:srgbClr val="000000"/>
              </a:solidFill>
              <a:ea typeface="Times New Roman" panose="02020603050405020304" pitchFamily="18" charset="0"/>
              <a:cs typeface="Calibri" panose="020F0502020204030204" pitchFamily="34" charset="0"/>
            </a:endParaRPr>
          </a:p>
          <a:p>
            <a:r>
              <a:rPr lang="sl-SI" b="1" dirty="0"/>
              <a:t>Premični delovni čas </a:t>
            </a:r>
            <a:r>
              <a:rPr lang="sl-SI" dirty="0"/>
              <a:t>je čas, pri katerem je čas prihoda in odhoda z dela določen v razponu. V sistemu premičnega delovnega časa imajo posamezni pojmi naslednji pomen:</a:t>
            </a:r>
          </a:p>
          <a:p>
            <a:r>
              <a:rPr lang="sl-SI" dirty="0"/>
              <a:t>-</a:t>
            </a:r>
            <a:r>
              <a:rPr lang="sl-SI" sz="1800" dirty="0">
                <a:effectLst/>
                <a:latin typeface="Times New Roman" panose="02020603050405020304" pitchFamily="18" charset="0"/>
              </a:rPr>
              <a:t>        </a:t>
            </a:r>
            <a:r>
              <a:rPr lang="sl-SI" b="1" dirty="0"/>
              <a:t>»dovoljen delovni čas« </a:t>
            </a:r>
            <a:r>
              <a:rPr lang="sl-SI" dirty="0"/>
              <a:t>je razpon, v katerem lahko delavec opravi svojo delovno obveznost. Omejuje ga ura najzgodnejšega dovoljenega prihoda na delo in ura najkasnejšega dovoljenega odhoda z dela;</a:t>
            </a:r>
          </a:p>
          <a:p>
            <a:r>
              <a:rPr lang="sl-SI" dirty="0"/>
              <a:t>-</a:t>
            </a:r>
            <a:r>
              <a:rPr lang="sl-SI" sz="1800" dirty="0">
                <a:effectLst/>
                <a:latin typeface="Times New Roman" panose="02020603050405020304" pitchFamily="18" charset="0"/>
              </a:rPr>
              <a:t>        </a:t>
            </a:r>
            <a:r>
              <a:rPr lang="sl-SI" b="1" dirty="0"/>
              <a:t>»obvezni delovni čas« </a:t>
            </a:r>
            <a:r>
              <a:rPr lang="sl-SI" dirty="0"/>
              <a:t>je tisti del dovoljenega delovnega časa, ko delavec mora biti prisoten na delu;</a:t>
            </a:r>
          </a:p>
          <a:p>
            <a:r>
              <a:rPr lang="sl-SI" dirty="0"/>
              <a:t>-</a:t>
            </a:r>
            <a:r>
              <a:rPr lang="sl-SI" sz="1800" dirty="0">
                <a:effectLst/>
                <a:latin typeface="Times New Roman" panose="02020603050405020304" pitchFamily="18" charset="0"/>
              </a:rPr>
              <a:t>        </a:t>
            </a:r>
            <a:r>
              <a:rPr lang="sl-SI" b="1" dirty="0"/>
              <a:t>»premakljivi del delovnega časa« </a:t>
            </a:r>
            <a:r>
              <a:rPr lang="sl-SI" dirty="0"/>
              <a:t>je časovni razpon, v katerem lahko delavec sam odloča o trenutku prihoda na delo in/ali odhoda z njega, razen če narava dela zahteva, da delavec ostane na delu, dokler ne konča posameznega opravila, ki je vezano na rok ali sodelovanje z drugimi delavci.</a:t>
            </a:r>
          </a:p>
          <a:p>
            <a:pPr algn="just">
              <a:spcBef>
                <a:spcPts val="800"/>
              </a:spcBef>
            </a:pPr>
            <a:endParaRPr lang="sl-SI" sz="1800" kern="1200" dirty="0">
              <a:solidFill>
                <a:srgbClr val="000000"/>
              </a:solidFill>
              <a:effectLs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90924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90BED362-EE72-EB05-D211-6C4BE26F89F9}"/>
              </a:ext>
            </a:extLst>
          </p:cNvPr>
          <p:cNvSpPr txBox="1"/>
          <p:nvPr/>
        </p:nvSpPr>
        <p:spPr>
          <a:xfrm>
            <a:off x="125604" y="496984"/>
            <a:ext cx="8892791" cy="7032694"/>
          </a:xfrm>
          <a:prstGeom prst="rect">
            <a:avLst/>
          </a:prstGeom>
          <a:noFill/>
        </p:spPr>
        <p:txBody>
          <a:bodyPr wrap="square">
            <a:spAutoFit/>
          </a:bodyPr>
          <a:lstStyle/>
          <a:p>
            <a:pPr algn="just">
              <a:spcBef>
                <a:spcPts val="800"/>
              </a:spcBef>
            </a:pPr>
            <a:r>
              <a:rPr lang="sl-SI" sz="1800" b="1" kern="1200" dirty="0">
                <a:solidFill>
                  <a:srgbClr val="000000"/>
                </a:solidFill>
                <a:effectLst/>
                <a:ea typeface="Times New Roman" panose="02020603050405020304" pitchFamily="18" charset="0"/>
                <a:cs typeface="Calibri" panose="020F0502020204030204" pitchFamily="34" charset="0"/>
              </a:rPr>
              <a:t>Presežek ur</a:t>
            </a:r>
            <a:r>
              <a:rPr lang="sl-SI" sz="1800" kern="1200" dirty="0">
                <a:solidFill>
                  <a:srgbClr val="000000"/>
                </a:solidFill>
                <a:effectLst/>
                <a:ea typeface="Times New Roman" panose="02020603050405020304" pitchFamily="18" charset="0"/>
                <a:cs typeface="Calibri" panose="020F0502020204030204" pitchFamily="34" charset="0"/>
              </a:rPr>
              <a:t> </a:t>
            </a:r>
            <a:r>
              <a:rPr lang="sl-SI" sz="1100" kern="1200" dirty="0">
                <a:solidFill>
                  <a:srgbClr val="000000"/>
                </a:solidFill>
                <a:effectLst/>
                <a:ea typeface="Times New Roman" panose="02020603050405020304" pitchFamily="18" charset="0"/>
                <a:cs typeface="Calibri" panose="020F0502020204030204" pitchFamily="34" charset="0"/>
              </a:rPr>
              <a:t> </a:t>
            </a:r>
            <a:r>
              <a:rPr lang="sl-SI" sz="1800" kern="1200" dirty="0">
                <a:solidFill>
                  <a:srgbClr val="000000"/>
                </a:solidFill>
                <a:effectLst/>
                <a:ea typeface="Times New Roman" panose="02020603050405020304" pitchFamily="18" charset="0"/>
                <a:cs typeface="Calibri" panose="020F0502020204030204" pitchFamily="34" charset="0"/>
              </a:rPr>
              <a:t>nastane, ko je delavčev delovni čas enakomerno razporejen, ima pa možnost gibljivega delovnega časa. Zaradi tega lahko kakšen dan opravi več ur kot je njegova delovna obveznost, pri čemer mu tega delodajalec ni odredil. Zato to niso nadure, ampak ure, ki jih bo lahko v prihodnosti koristil v okviru gibljivega delovnega časa 1:1.</a:t>
            </a:r>
          </a:p>
          <a:p>
            <a:pPr algn="just">
              <a:spcBef>
                <a:spcPts val="800"/>
              </a:spcBef>
            </a:pPr>
            <a:r>
              <a:rPr lang="sl-SI" dirty="0">
                <a:solidFill>
                  <a:srgbClr val="000000"/>
                </a:solidFill>
                <a:ea typeface="Times New Roman" panose="02020603050405020304" pitchFamily="18" charset="0"/>
                <a:cs typeface="Calibri" panose="020F0502020204030204" pitchFamily="34" charset="0"/>
              </a:rPr>
              <a:t>Presežek oz. primanjkljaj ur je razlika med mesečno delovno obveznostjo in dejansko opravljenimi urami.</a:t>
            </a:r>
            <a:endParaRPr lang="sl-SI" sz="1800" kern="1200" dirty="0">
              <a:solidFill>
                <a:srgbClr val="000000"/>
              </a:solidFill>
              <a:effectLst/>
              <a:ea typeface="Times New Roman" panose="02020603050405020304" pitchFamily="18" charset="0"/>
              <a:cs typeface="Calibri" panose="020F0502020204030204" pitchFamily="34" charset="0"/>
            </a:endParaRPr>
          </a:p>
          <a:p>
            <a:pPr algn="just">
              <a:spcBef>
                <a:spcPts val="800"/>
              </a:spcBef>
            </a:pPr>
            <a:r>
              <a:rPr lang="sl-SI" dirty="0">
                <a:solidFill>
                  <a:srgbClr val="000000"/>
                </a:solidFill>
                <a:ea typeface="Times New Roman" panose="02020603050405020304" pitchFamily="18" charset="0"/>
                <a:cs typeface="Calibri" panose="020F0502020204030204" pitchFamily="34" charset="0"/>
              </a:rPr>
              <a:t>Na primer možnost prihoda od 7-9.00 in odhoda od 15-17.00, znotraj tega pa 8 urna delovna obveznost.</a:t>
            </a:r>
          </a:p>
          <a:p>
            <a:pPr algn="just">
              <a:spcBef>
                <a:spcPts val="800"/>
              </a:spcBef>
            </a:pPr>
            <a:r>
              <a:rPr lang="sl-SI" sz="1800" b="1" kern="1200" dirty="0">
                <a:solidFill>
                  <a:srgbClr val="000000"/>
                </a:solidFill>
                <a:effectLst/>
                <a:ea typeface="Times New Roman" panose="02020603050405020304" pitchFamily="18" charset="0"/>
                <a:cs typeface="Calibri" panose="020F0502020204030204" pitchFamily="34" charset="0"/>
              </a:rPr>
              <a:t>Katera pravila naj v tem primeru delodajalec zapiše?</a:t>
            </a:r>
          </a:p>
          <a:p>
            <a:pPr marL="285750" indent="-285750" algn="just">
              <a:spcBef>
                <a:spcPts val="800"/>
              </a:spcBef>
              <a:buFontTx/>
              <a:buChar char="-"/>
            </a:pPr>
            <a:r>
              <a:rPr lang="sl-SI" sz="1800" kern="1200" dirty="0">
                <a:solidFill>
                  <a:srgbClr val="000000"/>
                </a:solidFill>
                <a:effectLst/>
                <a:ea typeface="Times New Roman" panose="02020603050405020304" pitchFamily="18" charset="0"/>
                <a:cs typeface="Calibri" panose="020F0502020204030204" pitchFamily="34" charset="0"/>
              </a:rPr>
              <a:t>Ali sploh lahko prihaja do presežka ur v okviru gibljivega delovnega časa?</a:t>
            </a:r>
          </a:p>
          <a:p>
            <a:pPr marL="285750" indent="-285750" algn="just">
              <a:spcBef>
                <a:spcPts val="800"/>
              </a:spcBef>
              <a:buFontTx/>
              <a:buChar char="-"/>
            </a:pPr>
            <a:r>
              <a:rPr lang="sl-SI" sz="1800" kern="1200" dirty="0">
                <a:solidFill>
                  <a:srgbClr val="000000"/>
                </a:solidFill>
                <a:effectLst/>
                <a:ea typeface="Times New Roman" panose="02020603050405020304" pitchFamily="18" charset="0"/>
                <a:cs typeface="Calibri" panose="020F0502020204030204" pitchFamily="34" charset="0"/>
              </a:rPr>
              <a:t>Koliko presežka in koliko primanjkljaja lahko delavec prenese v naslednji mesec (npr. +20 in -10 ur).</a:t>
            </a:r>
          </a:p>
          <a:p>
            <a:pPr marL="285750" indent="-285750" algn="just">
              <a:spcBef>
                <a:spcPts val="800"/>
              </a:spcBef>
              <a:buFontTx/>
              <a:buChar char="-"/>
            </a:pPr>
            <a:r>
              <a:rPr lang="sl-SI" dirty="0">
                <a:solidFill>
                  <a:srgbClr val="000000"/>
                </a:solidFill>
                <a:ea typeface="Times New Roman" panose="02020603050405020304" pitchFamily="18" charset="0"/>
                <a:cs typeface="Calibri" panose="020F0502020204030204" pitchFamily="34" charset="0"/>
              </a:rPr>
              <a:t>Da jih mora praviloma izravnavati, npr. v tekočem mesecu.</a:t>
            </a:r>
          </a:p>
          <a:p>
            <a:pPr marL="285750" indent="-285750" algn="just">
              <a:spcBef>
                <a:spcPts val="800"/>
              </a:spcBef>
              <a:buFontTx/>
              <a:buChar char="-"/>
            </a:pPr>
            <a:r>
              <a:rPr lang="sl-SI" sz="1800" kern="1200" dirty="0">
                <a:solidFill>
                  <a:srgbClr val="000000"/>
                </a:solidFill>
                <a:effectLst/>
                <a:ea typeface="Times New Roman" panose="02020603050405020304" pitchFamily="18" charset="0"/>
                <a:cs typeface="Calibri" panose="020F0502020204030204" pitchFamily="34" charset="0"/>
              </a:rPr>
              <a:t>Kako lahko koristi presežek ur: kot delno dnevno odsotnost ali lahko tudi kot celodnevno odsotnost</a:t>
            </a:r>
          </a:p>
          <a:p>
            <a:pPr marL="285750" indent="-285750" algn="just">
              <a:spcBef>
                <a:spcPts val="800"/>
              </a:spcBef>
              <a:buFontTx/>
              <a:buChar char="-"/>
            </a:pPr>
            <a:r>
              <a:rPr lang="sl-SI" dirty="0">
                <a:solidFill>
                  <a:srgbClr val="000000"/>
                </a:solidFill>
                <a:ea typeface="Times New Roman" panose="02020603050405020304" pitchFamily="18" charset="0"/>
                <a:cs typeface="Calibri" panose="020F0502020204030204" pitchFamily="34" charset="0"/>
              </a:rPr>
              <a:t>Ali lahko v času kolektivnega dopusta koristi tudi presežne ure ali le LD?</a:t>
            </a:r>
            <a:endParaRPr lang="sl-SI" sz="1800" kern="1200" dirty="0">
              <a:solidFill>
                <a:srgbClr val="000000"/>
              </a:solidFill>
              <a:effectLst/>
              <a:ea typeface="Times New Roman" panose="02020603050405020304" pitchFamily="18" charset="0"/>
              <a:cs typeface="Calibri" panose="020F0502020204030204" pitchFamily="34" charset="0"/>
            </a:endParaRPr>
          </a:p>
          <a:p>
            <a:pPr marL="285750" indent="-285750" algn="just">
              <a:spcBef>
                <a:spcPts val="800"/>
              </a:spcBef>
              <a:buFontTx/>
              <a:buChar char="-"/>
            </a:pPr>
            <a:r>
              <a:rPr lang="sl-SI" dirty="0">
                <a:solidFill>
                  <a:srgbClr val="000000"/>
                </a:solidFill>
                <a:ea typeface="Times New Roman" panose="02020603050405020304" pitchFamily="18" charset="0"/>
                <a:cs typeface="Calibri" panose="020F0502020204030204" pitchFamily="34" charset="0"/>
              </a:rPr>
              <a:t>Zakaj nekateri delodajalci pri celodnevni odsotnosti delavcu povračajo tudi strošek prehrane med delom?</a:t>
            </a:r>
            <a:endParaRPr lang="sl-SI" sz="1800" kern="1200" dirty="0">
              <a:solidFill>
                <a:srgbClr val="000000"/>
              </a:solidFill>
              <a:effectLst/>
              <a:ea typeface="Times New Roman" panose="02020603050405020304" pitchFamily="18" charset="0"/>
              <a:cs typeface="Calibri" panose="020F0502020204030204" pitchFamily="34" charset="0"/>
            </a:endParaRPr>
          </a:p>
          <a:p>
            <a:pPr marL="285750" indent="-285750" algn="just">
              <a:spcBef>
                <a:spcPts val="800"/>
              </a:spcBef>
              <a:buFontTx/>
              <a:buChar char="-"/>
            </a:pPr>
            <a:endParaRPr lang="sl-SI" sz="1800" kern="1200" dirty="0">
              <a:solidFill>
                <a:srgbClr val="000000"/>
              </a:solidFill>
              <a:effectLst/>
              <a:ea typeface="Times New Roman" panose="02020603050405020304" pitchFamily="18" charset="0"/>
              <a:cs typeface="Calibri" panose="020F0502020204030204" pitchFamily="34" charset="0"/>
            </a:endParaRPr>
          </a:p>
          <a:p>
            <a:pPr algn="just">
              <a:spcBef>
                <a:spcPts val="800"/>
              </a:spcBef>
            </a:pPr>
            <a:endParaRPr lang="sl-SI" sz="1800" b="1" kern="1200" dirty="0">
              <a:solidFill>
                <a:srgbClr val="000000"/>
              </a:solidFill>
              <a:effectLst/>
              <a:ea typeface="Times New Roman" panose="02020603050405020304" pitchFamily="18" charset="0"/>
              <a:cs typeface="Calibri" panose="020F0502020204030204" pitchFamily="34" charset="0"/>
            </a:endParaRPr>
          </a:p>
          <a:p>
            <a:pPr algn="just">
              <a:spcBef>
                <a:spcPts val="800"/>
              </a:spcBef>
            </a:pPr>
            <a:r>
              <a:rPr lang="sl-SI" sz="11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 </a:t>
            </a:r>
            <a:endParaRPr lang="sl-SI" sz="1400" kern="12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76568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C77259E5-D832-BC39-9D98-C1BF4E04640F}"/>
              </a:ext>
            </a:extLst>
          </p:cNvPr>
          <p:cNvSpPr txBox="1"/>
          <p:nvPr/>
        </p:nvSpPr>
        <p:spPr>
          <a:xfrm>
            <a:off x="130629" y="1022883"/>
            <a:ext cx="9013371" cy="2513509"/>
          </a:xfrm>
          <a:prstGeom prst="rect">
            <a:avLst/>
          </a:prstGeom>
          <a:noFill/>
        </p:spPr>
        <p:txBody>
          <a:bodyPr wrap="square">
            <a:spAutoFit/>
          </a:bodyPr>
          <a:lstStyle/>
          <a:p>
            <a:pPr algn="just">
              <a:spcBef>
                <a:spcPts val="800"/>
              </a:spcBef>
            </a:pPr>
            <a:r>
              <a:rPr lang="sl-SI" sz="1800" b="1" kern="1200" dirty="0">
                <a:solidFill>
                  <a:srgbClr val="000000"/>
                </a:solidFill>
                <a:effectLst/>
                <a:ea typeface="Times New Roman" panose="02020603050405020304" pitchFamily="18" charset="0"/>
                <a:cs typeface="Calibri" panose="020F0502020204030204" pitchFamily="34" charset="0"/>
              </a:rPr>
              <a:t>Višek ur</a:t>
            </a:r>
            <a:r>
              <a:rPr lang="sl-SI" sz="1800" kern="1200" dirty="0">
                <a:solidFill>
                  <a:srgbClr val="000000"/>
                </a:solidFill>
                <a:effectLst/>
                <a:ea typeface="Times New Roman" panose="02020603050405020304" pitchFamily="18" charset="0"/>
                <a:cs typeface="Calibri" panose="020F0502020204030204" pitchFamily="34" charset="0"/>
              </a:rPr>
              <a:t> nastane, ko je delavčev delovni čas neenakomerno razporejen ali če je enakomerni delovni čas začasno prerazporejen. Delavec lahko opravi tudi do 56 ur na teden. To so viški ur, ki jih bo izrabil v obdobju, ko bo delal manj kot 40 ur na teden. Viški ur so nadure šele, če jih delavec do konca referenčnega obdobja ne izrabi.</a:t>
            </a:r>
          </a:p>
          <a:p>
            <a:pPr algn="just">
              <a:spcBef>
                <a:spcPts val="800"/>
              </a:spcBef>
            </a:pPr>
            <a:endParaRPr lang="sl-SI" sz="1800" b="1" kern="1200" dirty="0">
              <a:solidFill>
                <a:srgbClr val="000000"/>
              </a:solidFill>
              <a:effectLst/>
              <a:ea typeface="Times New Roman" panose="02020603050405020304" pitchFamily="18" charset="0"/>
              <a:cs typeface="Calibri" panose="020F0502020204030204" pitchFamily="34" charset="0"/>
            </a:endParaRPr>
          </a:p>
          <a:p>
            <a:pPr algn="just">
              <a:spcBef>
                <a:spcPts val="800"/>
              </a:spcBef>
            </a:pPr>
            <a:r>
              <a:rPr lang="sl-SI" sz="1800" b="1" kern="1200" dirty="0">
                <a:solidFill>
                  <a:srgbClr val="000000"/>
                </a:solidFill>
                <a:effectLst/>
                <a:ea typeface="Times New Roman" panose="02020603050405020304" pitchFamily="18" charset="0"/>
                <a:cs typeface="Calibri" panose="020F0502020204030204" pitchFamily="34" charset="0"/>
              </a:rPr>
              <a:t>Nadure</a:t>
            </a:r>
            <a:r>
              <a:rPr lang="sl-SI" sz="1800" kern="1200" dirty="0">
                <a:solidFill>
                  <a:srgbClr val="000000"/>
                </a:solidFill>
                <a:effectLst/>
                <a:ea typeface="Times New Roman" panose="02020603050405020304" pitchFamily="18" charset="0"/>
                <a:cs typeface="Calibri" panose="020F0502020204030204" pitchFamily="34" charset="0"/>
              </a:rPr>
              <a:t> pa delavec opravi takrat, kadar mu delodajalec nadurno delo vnaprej pisno odredi, izjemoma ustno. Lahko je tudi </a:t>
            </a:r>
            <a:r>
              <a:rPr lang="sl-SI" sz="1800" kern="1200" dirty="0" err="1">
                <a:solidFill>
                  <a:srgbClr val="000000"/>
                </a:solidFill>
                <a:effectLst/>
                <a:ea typeface="Times New Roman" panose="02020603050405020304" pitchFamily="18" charset="0"/>
                <a:cs typeface="Calibri" panose="020F0502020204030204" pitchFamily="34" charset="0"/>
              </a:rPr>
              <a:t>neodrejeno</a:t>
            </a:r>
            <a:r>
              <a:rPr lang="sl-SI" sz="1800" kern="1200" dirty="0">
                <a:solidFill>
                  <a:srgbClr val="000000"/>
                </a:solidFill>
                <a:effectLst/>
                <a:ea typeface="Times New Roman" panose="02020603050405020304" pitchFamily="18" charset="0"/>
                <a:cs typeface="Calibri" panose="020F0502020204030204" pitchFamily="34" charset="0"/>
              </a:rPr>
              <a:t>, vendar mora iz okoliščin izhajati, da je bilo nujno potrebno (delo vezano na roke in podobno).</a:t>
            </a:r>
          </a:p>
        </p:txBody>
      </p:sp>
    </p:spTree>
    <p:extLst>
      <p:ext uri="{BB962C8B-B14F-4D97-AF65-F5344CB8AC3E}">
        <p14:creationId xmlns:p14="http://schemas.microsoft.com/office/powerpoint/2010/main" val="2979901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A96A63B0-46DE-57A0-D535-F17325C64B0F}"/>
              </a:ext>
            </a:extLst>
          </p:cNvPr>
          <p:cNvSpPr txBox="1"/>
          <p:nvPr/>
        </p:nvSpPr>
        <p:spPr>
          <a:xfrm>
            <a:off x="270164" y="197346"/>
            <a:ext cx="8343900" cy="6463308"/>
          </a:xfrm>
          <a:prstGeom prst="rect">
            <a:avLst/>
          </a:prstGeom>
          <a:noFill/>
        </p:spPr>
        <p:txBody>
          <a:bodyPr wrap="square">
            <a:spAutoFit/>
          </a:bodyPr>
          <a:lstStyle/>
          <a:p>
            <a:pPr algn="just"/>
            <a:r>
              <a:rPr lang="sl-SI" b="1" dirty="0"/>
              <a:t>Deljen delovni čas </a:t>
            </a:r>
            <a:r>
              <a:rPr lang="sl-SI" dirty="0"/>
              <a:t>je čas, ko delavec opravlja delo s prekinitvijo polnega dnevnega delovnega časa, prekinitev pa traja najmanj eno uro.</a:t>
            </a:r>
          </a:p>
          <a:p>
            <a:pPr algn="just"/>
            <a:endParaRPr lang="sl-SI" dirty="0"/>
          </a:p>
          <a:p>
            <a:pPr algn="just"/>
            <a:r>
              <a:rPr lang="sl-SI" dirty="0"/>
              <a:t>Dnevni delovni čas se lahko deli na več delov (</a:t>
            </a:r>
            <a:r>
              <a:rPr lang="sl-SI" dirty="0" err="1"/>
              <a:t>ponavadi</a:t>
            </a:r>
            <a:r>
              <a:rPr lang="sl-SI" dirty="0"/>
              <a:t> na dva).</a:t>
            </a:r>
          </a:p>
          <a:p>
            <a:pPr algn="just"/>
            <a:endParaRPr lang="sl-SI" dirty="0"/>
          </a:p>
          <a:p>
            <a:pPr algn="just"/>
            <a:r>
              <a:rPr lang="sl-SI" dirty="0"/>
              <a:t>Smiselno določiti, da delavcu, ki dela s krajšim delovnim časom do vključno štiri ure, ni dovoljeno odrejati dela v deljenem delovnem času, razen če se delavec in delodajalec dogovorita drugače.</a:t>
            </a:r>
          </a:p>
          <a:p>
            <a:pPr algn="just"/>
            <a:endParaRPr lang="sl-SI" dirty="0"/>
          </a:p>
          <a:p>
            <a:pPr algn="just"/>
            <a:r>
              <a:rPr lang="sl-SI" b="1" dirty="0"/>
              <a:t>Izmenski delovni čas </a:t>
            </a:r>
            <a:r>
              <a:rPr lang="sl-SI" dirty="0"/>
              <a:t>je čas, ko se delo izmenoma opravlja v dopoldanski, popoldanski ali tudi v nočni izmeni in se ponavlja tedensko oziroma dnevno dnevno, po določenem ponavljajočem se vzorcu.</a:t>
            </a:r>
          </a:p>
          <a:p>
            <a:pPr algn="just"/>
            <a:endParaRPr lang="sl-SI" dirty="0"/>
          </a:p>
          <a:p>
            <a:pPr algn="just"/>
            <a:r>
              <a:rPr lang="sl-SI" dirty="0"/>
              <a:t>Delodajalec mora določiti od katere ure dalje bo pričetek delovnika štel za izmeno. S tem povezano je tudi morebitno obračunavanje dodatka.</a:t>
            </a:r>
          </a:p>
          <a:p>
            <a:pPr algn="just"/>
            <a:endParaRPr lang="sl-SI" dirty="0"/>
          </a:p>
          <a:p>
            <a:pPr algn="just"/>
            <a:r>
              <a:rPr lang="sl-SI" dirty="0"/>
              <a:t>Smiselno tudi določiti, kdaj delavec dela v popoldanski izmeni ali nočni izmeni.</a:t>
            </a:r>
          </a:p>
          <a:p>
            <a:pPr algn="just"/>
            <a:r>
              <a:rPr lang="sl-SI" dirty="0"/>
              <a:t>Na primer:</a:t>
            </a:r>
          </a:p>
          <a:p>
            <a:pPr marL="285750" indent="-285750">
              <a:buFont typeface="Arial" panose="020B0604020202020204" pitchFamily="34" charset="0"/>
              <a:buChar char="•"/>
            </a:pPr>
            <a:r>
              <a:rPr lang="sl-SI" dirty="0"/>
              <a:t>Za delo v popoldanski izmeni se šteje delo, če delavec izpolni 75 % in več svoje redne dnevne delovne obveznosti po 12.00 uri.</a:t>
            </a:r>
          </a:p>
          <a:p>
            <a:pPr marL="285750" indent="-285750">
              <a:buFont typeface="Arial" panose="020B0604020202020204" pitchFamily="34" charset="0"/>
              <a:buChar char="•"/>
            </a:pPr>
            <a:r>
              <a:rPr lang="sl-SI" dirty="0"/>
              <a:t>Za delo v nočni izmeni se šteje delo, če delavec izpolni 75 % in več svoje redne dnevne delovne obveznosti med 22.00 in 7.00 uro naslednjega dne.</a:t>
            </a:r>
          </a:p>
          <a:p>
            <a:pPr algn="just"/>
            <a:endParaRPr lang="sl-SI" dirty="0"/>
          </a:p>
        </p:txBody>
      </p:sp>
    </p:spTree>
    <p:extLst>
      <p:ext uri="{BB962C8B-B14F-4D97-AF65-F5344CB8AC3E}">
        <p14:creationId xmlns:p14="http://schemas.microsoft.com/office/powerpoint/2010/main" val="1662709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FADA8D33-AB4D-60AE-40DA-3842B5129B26}"/>
              </a:ext>
            </a:extLst>
          </p:cNvPr>
          <p:cNvSpPr txBox="1"/>
          <p:nvPr/>
        </p:nvSpPr>
        <p:spPr>
          <a:xfrm>
            <a:off x="176981" y="455102"/>
            <a:ext cx="8632722" cy="7848302"/>
          </a:xfrm>
          <a:prstGeom prst="rect">
            <a:avLst/>
          </a:prstGeom>
          <a:noFill/>
        </p:spPr>
        <p:txBody>
          <a:bodyPr wrap="square">
            <a:spAutoFit/>
          </a:bodyPr>
          <a:lstStyle/>
          <a:p>
            <a:r>
              <a:rPr lang="sl-SI" dirty="0">
                <a:solidFill>
                  <a:srgbClr val="FF0000"/>
                </a:solidFill>
              </a:rPr>
              <a:t>Neenakomerna razporeditev delovnega časa</a:t>
            </a:r>
          </a:p>
          <a:p>
            <a:endParaRPr lang="sl-SI" dirty="0"/>
          </a:p>
          <a:p>
            <a:pPr marL="285750" indent="-285750">
              <a:buFont typeface="Arial" panose="020B0604020202020204" pitchFamily="34" charset="0"/>
              <a:buChar char="•"/>
            </a:pPr>
            <a:r>
              <a:rPr lang="sl-SI" dirty="0"/>
              <a:t>Bistvena lastnost neenakomerne razporeditve delovnega časa je odstopanje od klasične razporeditve, 40 ur na teden, 8 ur na dan, od ponedeljka do petka. Delavec v neenakomerni razporeditvi DČ dela tudi npr. po več kot 8 ur na dan, več ali manj kot 5 dni na teden. Tudi v neenakomerno razporejenem DČ je lahko določen način razporeditve, ki je fiksen in predvidljiv – </a:t>
            </a:r>
            <a:r>
              <a:rPr lang="sl-SI" dirty="0" err="1"/>
              <a:t>Pdp</a:t>
            </a:r>
            <a:r>
              <a:rPr lang="sl-SI" dirty="0"/>
              <a:t> 784/2019, </a:t>
            </a:r>
            <a:r>
              <a:rPr lang="sl-SI" dirty="0" err="1"/>
              <a:t>Pdp</a:t>
            </a:r>
            <a:r>
              <a:rPr lang="sl-SI" dirty="0"/>
              <a:t> 261/2017</a:t>
            </a:r>
          </a:p>
          <a:p>
            <a:endParaRPr lang="sl-SI" dirty="0"/>
          </a:p>
          <a:p>
            <a:pPr marL="285750" indent="-285750">
              <a:buFont typeface="Arial" panose="020B0604020202020204" pitchFamily="34" charset="0"/>
              <a:buChar char="•"/>
            </a:pPr>
            <a:r>
              <a:rPr lang="sl-SI" dirty="0"/>
              <a:t>Razporeditev (enakomerna ali neenakomerna) se določi </a:t>
            </a:r>
            <a:r>
              <a:rPr lang="sl-SI" b="1" dirty="0"/>
              <a:t>s pogodbo o zaposlitvi </a:t>
            </a:r>
            <a:r>
              <a:rPr lang="sl-SI" dirty="0"/>
              <a:t>v skladu z zakonom in kolektivno pogodbo (148/1 ZDR-1). Se lahko določi z internim pravilnikom?</a:t>
            </a:r>
          </a:p>
          <a:p>
            <a:endParaRPr lang="sl-SI" dirty="0"/>
          </a:p>
          <a:p>
            <a:pPr marL="285750" indent="-285750">
              <a:buFont typeface="Arial" panose="020B0604020202020204" pitchFamily="34" charset="0"/>
              <a:buChar char="•"/>
            </a:pPr>
            <a:r>
              <a:rPr lang="sl-SI" b="1" dirty="0"/>
              <a:t>Pred začetkom koledarskega oziroma poslovnega leta mora vsak </a:t>
            </a:r>
            <a:r>
              <a:rPr lang="sl-SI" dirty="0"/>
              <a:t>delodajalec določiti letni razpored delovnega časa in o tem pisno obvestiti delavce na pri delodajalcu običajen način (npr. na določenem oglasnem mestu v poslovnih prostorih delodajalca ali z uporabo informacijske tehnologije) in sindikate pri delodajalcu (148/2 ZDR-1).</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Zaradi narave ali organizacije dela ali potreb uporabnikov je delovni čas lahko neenakomerno razporejen. Pri neenakomerni razporeditvi ter začasni prerazporeditvi polnega delovnega časa delovni čas ne sme trajati več kot 56 ur na teden (148/6 ZDR-1).</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Referenčno obdobje je 6 mesecev, po KPD pa je lahko do enega leta (148/7 ZDR-1).</a:t>
            </a:r>
          </a:p>
          <a:p>
            <a:pPr marL="285750" indent="-285750">
              <a:buFont typeface="Arial" panose="020B0604020202020204" pitchFamily="34" charset="0"/>
              <a:buChar char="•"/>
            </a:pPr>
            <a:endParaRPr lang="sl-SI" dirty="0"/>
          </a:p>
          <a:p>
            <a:endParaRPr lang="sl-SI" dirty="0"/>
          </a:p>
          <a:p>
            <a:pPr marL="285750" indent="-285750">
              <a:buFont typeface="Arial" panose="020B0604020202020204" pitchFamily="34" charset="0"/>
              <a:buChar char="•"/>
            </a:pPr>
            <a:endParaRPr lang="sl-SI" dirty="0">
              <a:solidFill>
                <a:srgbClr val="FF0000"/>
              </a:solidFill>
            </a:endParaRPr>
          </a:p>
          <a:p>
            <a:endParaRPr lang="sl-SI" dirty="0"/>
          </a:p>
          <a:p>
            <a:endParaRPr lang="sl-SI" dirty="0"/>
          </a:p>
          <a:p>
            <a:pPr marL="285750" indent="-285750">
              <a:buFont typeface="Arial" panose="020B0604020202020204" pitchFamily="34" charset="0"/>
              <a:buChar char="•"/>
            </a:pPr>
            <a:endParaRPr lang="sl-SI" dirty="0"/>
          </a:p>
        </p:txBody>
      </p:sp>
    </p:spTree>
    <p:extLst>
      <p:ext uri="{BB962C8B-B14F-4D97-AF65-F5344CB8AC3E}">
        <p14:creationId xmlns:p14="http://schemas.microsoft.com/office/powerpoint/2010/main" val="275035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2202-3FB1-48BD-860B-F07C1E5BF2A4}"/>
              </a:ext>
            </a:extLst>
          </p:cNvPr>
          <p:cNvSpPr txBox="1">
            <a:spLocks/>
          </p:cNvSpPr>
          <p:nvPr/>
        </p:nvSpPr>
        <p:spPr bwMode="auto">
          <a:xfrm>
            <a:off x="559824" y="422736"/>
            <a:ext cx="7886700" cy="1325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altLang="sl-SI" dirty="0"/>
              <a:t>	</a:t>
            </a:r>
            <a:r>
              <a:rPr lang="sl-SI" altLang="sl-SI" sz="2800" b="1" dirty="0">
                <a:solidFill>
                  <a:srgbClr val="FF0000"/>
                </a:solidFill>
              </a:rPr>
              <a:t>EVIDENCE NA PODROČJU DELA IN SOCIALNE VARNOSTI</a:t>
            </a:r>
          </a:p>
        </p:txBody>
      </p:sp>
      <p:sp>
        <p:nvSpPr>
          <p:cNvPr id="3" name="Content Placeholder 2">
            <a:extLst>
              <a:ext uri="{FF2B5EF4-FFF2-40B4-BE49-F238E27FC236}">
                <a16:creationId xmlns:a16="http://schemas.microsoft.com/office/drawing/2014/main" id="{50622DDC-6AAB-472C-92E4-59DF8D3817A0}"/>
              </a:ext>
            </a:extLst>
          </p:cNvPr>
          <p:cNvSpPr txBox="1">
            <a:spLocks/>
          </p:cNvSpPr>
          <p:nvPr/>
        </p:nvSpPr>
        <p:spPr bwMode="auto">
          <a:xfrm>
            <a:off x="697476" y="1748299"/>
            <a:ext cx="7886700" cy="4351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altLang="sl-SI" sz="1800" dirty="0"/>
              <a:t>Predpisuje jih </a:t>
            </a:r>
            <a:r>
              <a:rPr lang="sl-SI" altLang="sl-SI" sz="1800" dirty="0">
                <a:hlinkClick r:id="rId2"/>
              </a:rPr>
              <a:t>Zakon o evidencah na področju dela in socialne varnosti </a:t>
            </a:r>
            <a:r>
              <a:rPr lang="sl-SI" altLang="sl-SI" sz="1800" dirty="0"/>
              <a:t>(ZEPDSV), ki velja že od leta 2006.</a:t>
            </a:r>
          </a:p>
          <a:p>
            <a:r>
              <a:rPr lang="sl-SI" altLang="sl-SI" sz="1800" dirty="0"/>
              <a:t>ZEPDSV-A, UL RS 50/23, 5. 5. 2023 – spremembe le glede evidence DČ</a:t>
            </a:r>
          </a:p>
          <a:p>
            <a:r>
              <a:rPr lang="sl-SI" altLang="sl-SI" sz="1800" dirty="0"/>
              <a:t>Velja od 20. 5. 2023, uporablja se </a:t>
            </a:r>
            <a:r>
              <a:rPr lang="sl-SI" altLang="sl-SI" sz="1800" dirty="0">
                <a:solidFill>
                  <a:srgbClr val="FF0000"/>
                </a:solidFill>
              </a:rPr>
              <a:t>od 20. 11. 2023</a:t>
            </a:r>
            <a:r>
              <a:rPr lang="sl-SI" altLang="sl-SI" sz="1800" dirty="0"/>
              <a:t>.</a:t>
            </a:r>
          </a:p>
          <a:p>
            <a:r>
              <a:rPr lang="sl-SI" altLang="sl-SI" sz="1800" dirty="0"/>
              <a:t>Nadzor nad vodenjem evidenc vrši IRSD.</a:t>
            </a:r>
          </a:p>
          <a:p>
            <a:r>
              <a:rPr lang="sl-SI" altLang="sl-SI" sz="1800" dirty="0"/>
              <a:t>Delodajalci morajo voditi naslednje evidence:</a:t>
            </a:r>
          </a:p>
          <a:p>
            <a:pPr lvl="1"/>
            <a:r>
              <a:rPr lang="sl-SI" altLang="sl-SI" sz="1800" dirty="0"/>
              <a:t>o zaposlenih delavcih</a:t>
            </a:r>
          </a:p>
          <a:p>
            <a:pPr lvl="1"/>
            <a:r>
              <a:rPr lang="sl-SI" altLang="sl-SI" sz="1800" dirty="0"/>
              <a:t>o stroških dela</a:t>
            </a:r>
          </a:p>
          <a:p>
            <a:pPr lvl="1"/>
            <a:r>
              <a:rPr lang="sl-SI" altLang="sl-SI" sz="1800" b="1" dirty="0"/>
              <a:t>o izrabi delovnega časa</a:t>
            </a:r>
          </a:p>
          <a:p>
            <a:pPr lvl="1"/>
            <a:r>
              <a:rPr lang="sl-SI" altLang="sl-SI" sz="1800" dirty="0"/>
              <a:t>o oblikah razreševanja kolektivnih delovnih sporov pri delodajalcu</a:t>
            </a:r>
          </a:p>
        </p:txBody>
      </p:sp>
    </p:spTree>
    <p:extLst>
      <p:ext uri="{BB962C8B-B14F-4D97-AF65-F5344CB8AC3E}">
        <p14:creationId xmlns:p14="http://schemas.microsoft.com/office/powerpoint/2010/main" val="1571621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1459F7EF-DCB4-5618-DB93-5A2BED7DFCE8}"/>
              </a:ext>
            </a:extLst>
          </p:cNvPr>
          <p:cNvSpPr txBox="1"/>
          <p:nvPr/>
        </p:nvSpPr>
        <p:spPr>
          <a:xfrm>
            <a:off x="0" y="117693"/>
            <a:ext cx="8812405" cy="6740307"/>
          </a:xfrm>
          <a:prstGeom prst="rect">
            <a:avLst/>
          </a:prstGeom>
          <a:noFill/>
        </p:spPr>
        <p:txBody>
          <a:bodyPr wrap="square" rtlCol="0">
            <a:spAutoFit/>
          </a:bodyPr>
          <a:lstStyle/>
          <a:p>
            <a:pPr marL="285750" indent="-285750">
              <a:buFont typeface="Arial" panose="020B0604020202020204" pitchFamily="34" charset="0"/>
              <a:buChar char="•"/>
            </a:pPr>
            <a:r>
              <a:rPr lang="sl-SI" dirty="0"/>
              <a:t>Delavec, ki mu je delovni čas neenakomerno razporejen ali začasno prerazporejen, ima v obdobju 24 ur pravico do počitka, ki traja nepretrgoma najmanj 11 ur.</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Delodajalec ne sme delovnega časa neenakomerno razporediti delavcem, ki jim tudi ne sme odrediti nadurnega dela (148/8 ZDR-1).</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Od kdaj do kdaj traja referenčno obdobje?</a:t>
            </a:r>
          </a:p>
          <a:p>
            <a:pPr marL="285750" indent="-285750">
              <a:buFontTx/>
              <a:buChar char="-"/>
            </a:pPr>
            <a:r>
              <a:rPr lang="sl-SI" dirty="0"/>
              <a:t>Lahko je določeno v KPD,</a:t>
            </a:r>
          </a:p>
          <a:p>
            <a:pPr marL="285750" indent="-285750">
              <a:buFontTx/>
              <a:buChar char="-"/>
            </a:pPr>
            <a:r>
              <a:rPr lang="sl-SI" dirty="0"/>
              <a:t>Lahko ga delodajalec določi sam v delovnopravnem predpisu,</a:t>
            </a:r>
          </a:p>
          <a:p>
            <a:pPr marL="285750" indent="-285750">
              <a:buFontTx/>
              <a:buChar char="-"/>
            </a:pPr>
            <a:r>
              <a:rPr lang="sl-SI" dirty="0"/>
              <a:t>Če ni določeno se šteje, da je od januarja-junija in od julija-decembra ali pa od jan-dec.</a:t>
            </a:r>
          </a:p>
          <a:p>
            <a:pPr marL="285750" indent="-285750">
              <a:buFontTx/>
              <a:buChar char="-"/>
            </a:pPr>
            <a:endParaRPr lang="sl-SI" dirty="0"/>
          </a:p>
          <a:p>
            <a:pPr marL="285750" indent="-285750">
              <a:buFont typeface="Arial" panose="020B0604020202020204" pitchFamily="34" charset="0"/>
              <a:buChar char="•"/>
            </a:pPr>
            <a:r>
              <a:rPr lang="sl-SI" dirty="0"/>
              <a:t>Neizrabljeni viški ur na koncu referenčnega obdobja so nadure!</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Ali je možen prenos viška ur v naslednje referenčno obdobje? VIII </a:t>
            </a:r>
            <a:r>
              <a:rPr lang="sl-SI" dirty="0" err="1"/>
              <a:t>Ips</a:t>
            </a:r>
            <a:r>
              <a:rPr lang="sl-SI" dirty="0"/>
              <a:t> 80/2015, VIII </a:t>
            </a:r>
            <a:r>
              <a:rPr lang="sl-SI" dirty="0" err="1"/>
              <a:t>Ips</a:t>
            </a:r>
            <a:r>
              <a:rPr lang="sl-SI" dirty="0"/>
              <a:t> 13/2017 – pisen dogovor + potrebno upoštevati, da so te ure konec referenčnega obdobja bile nadure in mora biti pri kompenzaciji teh ur s prostimi urami to upoštevano</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Viški ur, preneseni iz prejšnjega referenčnega obdobja, se vštevajo v fond ur novega referenčnega obdobja (to so v prejšnjem RO nadure) – VIII </a:t>
            </a:r>
            <a:r>
              <a:rPr lang="sl-SI" dirty="0" err="1"/>
              <a:t>Ips</a:t>
            </a:r>
            <a:r>
              <a:rPr lang="sl-SI" dirty="0"/>
              <a:t> 159/2018 – novo referenčno obdobje se ne prične z 0, ampak z viškom ur.</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Ali lahko delodajalec delavcu predlaga, da bo manjkajoče ure referenčnega obdobja nadoknadil v naslednjem referenčnem obdobju? VIII </a:t>
            </a:r>
            <a:r>
              <a:rPr lang="sl-SI" dirty="0" err="1"/>
              <a:t>Ips</a:t>
            </a:r>
            <a:r>
              <a:rPr lang="sl-SI" dirty="0"/>
              <a:t> 159/2018 – v tem primeru se novo referenčno obdobje šteje od 0. </a:t>
            </a:r>
          </a:p>
        </p:txBody>
      </p:sp>
    </p:spTree>
    <p:extLst>
      <p:ext uri="{BB962C8B-B14F-4D97-AF65-F5344CB8AC3E}">
        <p14:creationId xmlns:p14="http://schemas.microsoft.com/office/powerpoint/2010/main" val="4119841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BC9EAA45-BA03-9F7C-EBD6-315EA9AB1697}"/>
              </a:ext>
            </a:extLst>
          </p:cNvPr>
          <p:cNvSpPr txBox="1"/>
          <p:nvPr/>
        </p:nvSpPr>
        <p:spPr>
          <a:xfrm>
            <a:off x="312688" y="890605"/>
            <a:ext cx="8148024" cy="4524315"/>
          </a:xfrm>
          <a:prstGeom prst="rect">
            <a:avLst/>
          </a:prstGeom>
          <a:noFill/>
        </p:spPr>
        <p:txBody>
          <a:bodyPr wrap="square" rtlCol="0">
            <a:spAutoFit/>
          </a:bodyPr>
          <a:lstStyle/>
          <a:p>
            <a:r>
              <a:rPr lang="sl-SI" dirty="0">
                <a:solidFill>
                  <a:srgbClr val="FF0000"/>
                </a:solidFill>
              </a:rPr>
              <a:t>Začasna prerazporeditev delovnega časa</a:t>
            </a:r>
          </a:p>
          <a:p>
            <a:endParaRPr lang="sl-SI" dirty="0">
              <a:solidFill>
                <a:srgbClr val="FF0000"/>
              </a:solidFill>
            </a:endParaRPr>
          </a:p>
          <a:p>
            <a:pPr marL="285750" indent="-285750">
              <a:buFont typeface="Arial" panose="020B0604020202020204" pitchFamily="34" charset="0"/>
              <a:buChar char="•"/>
            </a:pPr>
            <a:r>
              <a:rPr lang="sl-SI" dirty="0"/>
              <a:t>Pogoji za začasno prerazporeditev delovnega časa morajo biti določeni v pogodbi o zaposlitvi ali kolektivni pogodbi (dejavnosti ali podjetniški) – 148/1 ZDR-1.</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Delodajalec mora pisno obvestiti delavce o začasni prerazporeditvi delovnega časa najmanj en dan pred razporeditvijo delovnega časa na pri delodajalcu običajen način (148/4 ZDR-1). Drugi predpisi lahko določajo tudi npr. 3 dni prej.</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Delodajalec ne sme delovnega časa začasno prerazporediti delavcem, ki jim tudi ne sme odrediti nadurnega dela (148/8 ZDR-1).</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Glede referenčnega obdobja velja enko, kot pri neenakomerni razporeditvi DČ.</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Kaj je prednost začasne prerazporeditve v primerjavi z odreditvijo nadurnega dela?</a:t>
            </a:r>
          </a:p>
          <a:p>
            <a:endParaRPr lang="sl-SI" dirty="0"/>
          </a:p>
        </p:txBody>
      </p:sp>
    </p:spTree>
    <p:extLst>
      <p:ext uri="{BB962C8B-B14F-4D97-AF65-F5344CB8AC3E}">
        <p14:creationId xmlns:p14="http://schemas.microsoft.com/office/powerpoint/2010/main" val="2182057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3C94BC31-9A42-0F87-3B57-4DC62CDDA164}"/>
              </a:ext>
            </a:extLst>
          </p:cNvPr>
          <p:cNvSpPr txBox="1"/>
          <p:nvPr/>
        </p:nvSpPr>
        <p:spPr>
          <a:xfrm>
            <a:off x="190918" y="822186"/>
            <a:ext cx="8611437" cy="4524315"/>
          </a:xfrm>
          <a:prstGeom prst="rect">
            <a:avLst/>
          </a:prstGeom>
          <a:noFill/>
        </p:spPr>
        <p:txBody>
          <a:bodyPr wrap="square">
            <a:spAutoFit/>
          </a:bodyPr>
          <a:lstStyle/>
          <a:p>
            <a:r>
              <a:rPr lang="sl-SI" dirty="0">
                <a:solidFill>
                  <a:srgbClr val="FF0000"/>
                </a:solidFill>
              </a:rPr>
              <a:t>Primeri razlogov za začasno prerazporeditev delovnega časa:</a:t>
            </a:r>
          </a:p>
          <a:p>
            <a:endParaRPr lang="sl-SI" dirty="0"/>
          </a:p>
          <a:p>
            <a:r>
              <a:rPr lang="sl-SI" dirty="0"/>
              <a:t>Delovni čas delavca je lahko začasno prerazporejen predvsem v naslednjih primerih: </a:t>
            </a:r>
          </a:p>
          <a:p>
            <a:r>
              <a:rPr lang="sl-SI" dirty="0"/>
              <a:t>- v primeru višje sile ali v izjemnih okoliščinah, to je: v primeru potresa, požara, poplave oz. druge nesreče, ki zadene poslovne prostore delodajalca ali se taka nesreča neposredno pričakuje, </a:t>
            </a:r>
          </a:p>
          <a:p>
            <a:r>
              <a:rPr lang="sl-SI" dirty="0"/>
              <a:t>- v izjemnih okoliščinah, ko je taka prerazporeditev nujna zaradi prekinitve dobave energetskih virov, okvare na strojnih napravah, ovire pri dobavi materiala, ovire v prometu, rekonstrukciji ali remontu, kar ima lahko za posledico zmanjšanje ali povečanje obsega dela ali prekinitve dela, </a:t>
            </a:r>
          </a:p>
          <a:p>
            <a:r>
              <a:rPr lang="sl-SI" dirty="0"/>
              <a:t>- izjemoma povečanega obsega dela (večja naročila kupcev, povečane dobave blaga dobaviteljev in podobno), </a:t>
            </a:r>
          </a:p>
          <a:p>
            <a:r>
              <a:rPr lang="sl-SI" dirty="0"/>
              <a:t>- sezonske narave dela,</a:t>
            </a:r>
          </a:p>
          <a:p>
            <a:r>
              <a:rPr lang="sl-SI" dirty="0"/>
              <a:t>- če je zmanjšano število delavcev za opravljanje določenih del in nalog (bolniške odsotnosti, dopusti, prenehanja delovnega razmerja in podobno), </a:t>
            </a:r>
          </a:p>
          <a:p>
            <a:r>
              <a:rPr lang="sl-SI" dirty="0"/>
              <a:t>- odvisnost opravljanja določenih del oz. nalog od predpisanih rokov, ….</a:t>
            </a:r>
          </a:p>
        </p:txBody>
      </p:sp>
    </p:spTree>
    <p:extLst>
      <p:ext uri="{BB962C8B-B14F-4D97-AF65-F5344CB8AC3E}">
        <p14:creationId xmlns:p14="http://schemas.microsoft.com/office/powerpoint/2010/main" val="960050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7B3A9B47-83D1-2BAF-A22E-EA4F4DF0995A}"/>
              </a:ext>
            </a:extLst>
          </p:cNvPr>
          <p:cNvSpPr txBox="1"/>
          <p:nvPr/>
        </p:nvSpPr>
        <p:spPr>
          <a:xfrm>
            <a:off x="771525" y="1967266"/>
            <a:ext cx="1971675"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100" kern="1200" dirty="0">
                <a:solidFill>
                  <a:srgbClr val="FF0000"/>
                </a:solidFill>
                <a:latin typeface="+mj-lt"/>
                <a:ea typeface="+mj-ea"/>
                <a:cs typeface="+mj-cs"/>
              </a:rPr>
              <a:t>LETNA KVOTA DELOVNIH UR</a:t>
            </a:r>
            <a:r>
              <a:rPr lang="sl-SI" sz="3100" kern="1200" dirty="0">
                <a:solidFill>
                  <a:srgbClr val="FF0000"/>
                </a:solidFill>
                <a:latin typeface="+mj-lt"/>
                <a:ea typeface="+mj-ea"/>
                <a:cs typeface="+mj-cs"/>
              </a:rPr>
              <a:t> v 2023</a:t>
            </a:r>
            <a:endParaRPr lang="en-US" sz="3100" kern="1200" dirty="0">
              <a:solidFill>
                <a:srgbClr val="FF0000"/>
              </a:solidFill>
              <a:latin typeface="+mj-lt"/>
              <a:ea typeface="+mj-ea"/>
              <a:cs typeface="+mj-cs"/>
            </a:endParaRPr>
          </a:p>
        </p:txBody>
      </p:sp>
      <p:sp>
        <p:nvSpPr>
          <p:cNvPr id="4" name="PoljeZBesedilom 3">
            <a:extLst>
              <a:ext uri="{FF2B5EF4-FFF2-40B4-BE49-F238E27FC236}">
                <a16:creationId xmlns:a16="http://schemas.microsoft.com/office/drawing/2014/main" id="{4DB770B7-A56E-E34C-C844-C88A5F5D2831}"/>
              </a:ext>
            </a:extLst>
          </p:cNvPr>
          <p:cNvSpPr txBox="1"/>
          <p:nvPr/>
        </p:nvSpPr>
        <p:spPr>
          <a:xfrm>
            <a:off x="475486" y="4831773"/>
            <a:ext cx="2562753" cy="369332"/>
          </a:xfrm>
          <a:prstGeom prst="rect">
            <a:avLst/>
          </a:prstGeom>
          <a:noFill/>
        </p:spPr>
        <p:txBody>
          <a:bodyPr wrap="none" rtlCol="0">
            <a:spAutoFit/>
          </a:bodyPr>
          <a:lstStyle/>
          <a:p>
            <a:r>
              <a:rPr lang="sl-SI" dirty="0"/>
              <a:t>Za koga je to letna kvota?</a:t>
            </a:r>
          </a:p>
        </p:txBody>
      </p:sp>
      <p:pic>
        <p:nvPicPr>
          <p:cNvPr id="6" name="Slika 5">
            <a:extLst>
              <a:ext uri="{FF2B5EF4-FFF2-40B4-BE49-F238E27FC236}">
                <a16:creationId xmlns:a16="http://schemas.microsoft.com/office/drawing/2014/main" id="{F5066042-1019-15FC-39BE-4C0A65A42235}"/>
              </a:ext>
            </a:extLst>
          </p:cNvPr>
          <p:cNvPicPr>
            <a:picLocks noChangeAspect="1"/>
          </p:cNvPicPr>
          <p:nvPr/>
        </p:nvPicPr>
        <p:blipFill>
          <a:blip r:embed="rId2"/>
          <a:stretch>
            <a:fillRect/>
          </a:stretch>
        </p:blipFill>
        <p:spPr>
          <a:xfrm>
            <a:off x="3191113" y="473881"/>
            <a:ext cx="5829300" cy="5534025"/>
          </a:xfrm>
          <a:prstGeom prst="rect">
            <a:avLst/>
          </a:prstGeom>
        </p:spPr>
      </p:pic>
    </p:spTree>
    <p:extLst>
      <p:ext uri="{BB962C8B-B14F-4D97-AF65-F5344CB8AC3E}">
        <p14:creationId xmlns:p14="http://schemas.microsoft.com/office/powerpoint/2010/main" val="3167930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1DE2AB3-7BD1-6A54-C58E-E0BB26677BD6}"/>
              </a:ext>
            </a:extLst>
          </p:cNvPr>
          <p:cNvSpPr txBox="1">
            <a:spLocks/>
          </p:cNvSpPr>
          <p:nvPr/>
        </p:nvSpPr>
        <p:spPr bwMode="auto">
          <a:xfrm>
            <a:off x="191729" y="834014"/>
            <a:ext cx="8229600" cy="5385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sl-SI" altLang="sl-SI" sz="1800" dirty="0">
                <a:solidFill>
                  <a:srgbClr val="FF0000"/>
                </a:solidFill>
              </a:rPr>
              <a:t>NADURNO DELO</a:t>
            </a:r>
          </a:p>
          <a:p>
            <a:pPr marL="0" indent="0">
              <a:buNone/>
            </a:pPr>
            <a:endParaRPr lang="sl-SI" altLang="sl-SI" sz="1800" dirty="0"/>
          </a:p>
          <a:p>
            <a:r>
              <a:rPr lang="sl-SI" altLang="sl-SI" sz="1800" dirty="0"/>
              <a:t>Je delo preko delavčevega polnega delovnega časa.</a:t>
            </a:r>
          </a:p>
          <a:p>
            <a:r>
              <a:rPr lang="sl-SI" altLang="sl-SI" sz="1800" dirty="0"/>
              <a:t>Delavec ga je dolžan opravljati le v primeru izrecno naštetih okoliščin v ZDR-1. Dodatne so lahko naštete le v KPD.</a:t>
            </a:r>
          </a:p>
          <a:p>
            <a:r>
              <a:rPr lang="sl-SI" altLang="sl-SI" sz="1800" dirty="0"/>
              <a:t>Skrajni ukrep.</a:t>
            </a:r>
          </a:p>
          <a:p>
            <a:r>
              <a:rPr lang="sl-SI" altLang="sl-SI" sz="1800" dirty="0"/>
              <a:t>Nadurno delo ne sme biti stalna oblika dela.</a:t>
            </a:r>
          </a:p>
          <a:p>
            <a:r>
              <a:rPr lang="sl-SI" altLang="sl-SI" sz="1800" dirty="0"/>
              <a:t>Predhodna pisna odredba, izjemoma ustna. Potrebna pisna odreditev najkasneje do konca delovnega tedna.</a:t>
            </a:r>
          </a:p>
          <a:p>
            <a:r>
              <a:rPr lang="sl-SI" altLang="sl-SI" sz="1800" dirty="0"/>
              <a:t>Lahko delodajalec delavcu vroči odredbo za opravljanje nadur isti dan? </a:t>
            </a:r>
          </a:p>
          <a:p>
            <a:r>
              <a:rPr lang="sl-SI" altLang="sl-SI" sz="1800" dirty="0"/>
              <a:t>Kaj če ni odredbe – ne gre za nadure?</a:t>
            </a:r>
          </a:p>
          <a:p>
            <a:r>
              <a:rPr lang="sl-SI" altLang="sl-SI" sz="1800" dirty="0"/>
              <a:t>Gibljiv (premakljiv) DČ – so to nadure?</a:t>
            </a:r>
          </a:p>
          <a:p>
            <a:r>
              <a:rPr lang="sl-SI" altLang="sl-SI" sz="1800" dirty="0"/>
              <a:t>Opravljanje nujnega dela brez delodajalčeve odredbe.</a:t>
            </a:r>
          </a:p>
          <a:p>
            <a:endParaRPr lang="sl-SI" altLang="sl-SI" sz="2000" dirty="0"/>
          </a:p>
          <a:p>
            <a:endParaRPr lang="sl-SI" altLang="sl-SI" dirty="0"/>
          </a:p>
        </p:txBody>
      </p:sp>
    </p:spTree>
    <p:extLst>
      <p:ext uri="{BB962C8B-B14F-4D97-AF65-F5344CB8AC3E}">
        <p14:creationId xmlns:p14="http://schemas.microsoft.com/office/powerpoint/2010/main" val="1568783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A830A6E-739C-6991-6553-42D8B4704973}"/>
              </a:ext>
            </a:extLst>
          </p:cNvPr>
          <p:cNvSpPr txBox="1">
            <a:spLocks/>
          </p:cNvSpPr>
          <p:nvPr/>
        </p:nvSpPr>
        <p:spPr bwMode="auto">
          <a:xfrm>
            <a:off x="270387" y="750478"/>
            <a:ext cx="8229600" cy="5768975"/>
          </a:xfrm>
          <a:prstGeom prst="rect">
            <a:avLst/>
          </a:prstGeom>
        </p:spPr>
        <p:txBody>
          <a:bodyPr vert="horz" wrap="square" lIns="91440" tIns="45720" rIns="91440" bIns="45720" numCol="1" anchor="t" anchorCtr="0" compatLnSpc="1">
            <a:prstTxWarp prst="textNoShape">
              <a:avLst/>
            </a:prstTxWarp>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buFontTx/>
              <a:buNone/>
              <a:defRPr/>
            </a:pPr>
            <a:r>
              <a:rPr lang="sl-SI" altLang="sl-SI" sz="1800" dirty="0"/>
              <a:t>Delodajalec </a:t>
            </a:r>
            <a:r>
              <a:rPr lang="sl-SI" altLang="sl-SI" sz="1800" b="1" dirty="0"/>
              <a:t>nikoli</a:t>
            </a:r>
            <a:r>
              <a:rPr lang="sl-SI" altLang="sl-SI" sz="1800" dirty="0"/>
              <a:t> </a:t>
            </a:r>
            <a:r>
              <a:rPr lang="sl-SI" altLang="sl-SI" sz="1800" b="1" dirty="0"/>
              <a:t>ne sme </a:t>
            </a:r>
            <a:r>
              <a:rPr lang="sl-SI" altLang="sl-SI" sz="1800" dirty="0"/>
              <a:t>odrediti opravljanja nadur delavcu:</a:t>
            </a:r>
          </a:p>
          <a:p>
            <a:pPr>
              <a:buFontTx/>
              <a:buNone/>
              <a:defRPr/>
            </a:pPr>
            <a:endParaRPr lang="sl-SI" altLang="sl-SI" sz="1800" dirty="0"/>
          </a:p>
          <a:p>
            <a:pPr>
              <a:defRPr/>
            </a:pPr>
            <a:r>
              <a:rPr lang="sl-SI" altLang="sl-SI" sz="1800" dirty="0"/>
              <a:t>ki še ni dopolnil 18 let starosti,</a:t>
            </a:r>
          </a:p>
          <a:p>
            <a:pPr marL="0" indent="0">
              <a:buFontTx/>
              <a:buNone/>
              <a:defRPr/>
            </a:pPr>
            <a:endParaRPr lang="sl-SI" altLang="sl-SI" sz="1800" dirty="0"/>
          </a:p>
          <a:p>
            <a:pPr>
              <a:defRPr/>
            </a:pPr>
            <a:r>
              <a:rPr lang="sl-SI" altLang="sl-SI" sz="1800" dirty="0"/>
              <a:t>kateremu bi se po pisnem mnenju izvajalca medicine dela, oblikovanem ob upoštevanju mnenja osebnega zdravnika, zaradi takega dela lahko poslabšalo zdravstveno stanje,</a:t>
            </a:r>
          </a:p>
          <a:p>
            <a:pPr marL="0" indent="0">
              <a:buFontTx/>
              <a:buNone/>
              <a:defRPr/>
            </a:pPr>
            <a:endParaRPr lang="sl-SI" altLang="sl-SI" sz="1800" dirty="0"/>
          </a:p>
          <a:p>
            <a:pPr>
              <a:defRPr/>
            </a:pPr>
            <a:r>
              <a:rPr lang="sl-SI" altLang="sl-SI" sz="1800" dirty="0"/>
              <a:t>ki dela krajši delovni čas v skladu s predpisi o pokojninskem in invalidskem zavarovanju, predpisi o zdravstvenem zavarovanju ali drugimi predpisi,</a:t>
            </a:r>
          </a:p>
          <a:p>
            <a:pPr marL="0" indent="0">
              <a:buFontTx/>
              <a:buNone/>
              <a:defRPr/>
            </a:pPr>
            <a:endParaRPr lang="sl-SI" altLang="sl-SI" sz="1800" dirty="0"/>
          </a:p>
          <a:p>
            <a:pPr>
              <a:defRPr/>
            </a:pPr>
            <a:r>
              <a:rPr lang="sl-SI" altLang="sl-SI" sz="1800" dirty="0"/>
              <a:t>ki ima polni delovni čas krajši od 36 ur na teden zaradi dela na delovnem mestu, kjer obstajajo večje nevarnosti za poškodbe ali zdravstvene okvare,</a:t>
            </a:r>
          </a:p>
          <a:p>
            <a:pPr>
              <a:defRPr/>
            </a:pPr>
            <a:endParaRPr lang="sl-SI" altLang="sl-SI" sz="1800" dirty="0"/>
          </a:p>
          <a:p>
            <a:pPr>
              <a:defRPr/>
            </a:pPr>
            <a:r>
              <a:rPr lang="sl-SI" altLang="sl-SI" sz="1800" dirty="0"/>
              <a:t>ki opravlja javna dela (ZUTD).</a:t>
            </a:r>
          </a:p>
          <a:p>
            <a:pPr marL="0" indent="0">
              <a:buFontTx/>
              <a:buNone/>
              <a:defRPr/>
            </a:pPr>
            <a:endParaRPr lang="sl-SI" altLang="sl-SI" sz="1800" b="1" dirty="0"/>
          </a:p>
          <a:p>
            <a:pPr>
              <a:buFontTx/>
              <a:buNone/>
              <a:defRPr/>
            </a:pPr>
            <a:endParaRPr lang="sl-SI" altLang="sl-SI" dirty="0"/>
          </a:p>
        </p:txBody>
      </p:sp>
    </p:spTree>
    <p:extLst>
      <p:ext uri="{BB962C8B-B14F-4D97-AF65-F5344CB8AC3E}">
        <p14:creationId xmlns:p14="http://schemas.microsoft.com/office/powerpoint/2010/main" val="390819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2">
            <a:extLst>
              <a:ext uri="{FF2B5EF4-FFF2-40B4-BE49-F238E27FC236}">
                <a16:creationId xmlns:a16="http://schemas.microsoft.com/office/drawing/2014/main" id="{052C7E78-E263-8433-911F-E46FA797BA0D}"/>
              </a:ext>
            </a:extLst>
          </p:cNvPr>
          <p:cNvSpPr txBox="1">
            <a:spLocks/>
          </p:cNvSpPr>
          <p:nvPr/>
        </p:nvSpPr>
        <p:spPr>
          <a:xfrm>
            <a:off x="457200" y="746330"/>
            <a:ext cx="8229600" cy="57927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Tx/>
              <a:buNone/>
              <a:defRPr/>
            </a:pPr>
            <a:r>
              <a:rPr lang="sl-SI" altLang="sl-SI" sz="1800" b="1" dirty="0">
                <a:solidFill>
                  <a:srgbClr val="000000"/>
                </a:solidFill>
              </a:rPr>
              <a:t>Lahko</a:t>
            </a:r>
            <a:r>
              <a:rPr lang="sl-SI" altLang="sl-SI" sz="1800" dirty="0">
                <a:solidFill>
                  <a:srgbClr val="000000"/>
                </a:solidFill>
              </a:rPr>
              <a:t>:</a:t>
            </a:r>
          </a:p>
          <a:p>
            <a:pPr marL="0" indent="0">
              <a:buFontTx/>
              <a:buNone/>
              <a:defRPr/>
            </a:pPr>
            <a:endParaRPr lang="sl-SI" altLang="sl-SI" sz="1800" dirty="0">
              <a:solidFill>
                <a:srgbClr val="000000"/>
              </a:solidFill>
            </a:endParaRPr>
          </a:p>
          <a:p>
            <a:pPr>
              <a:buFont typeface="Courier New" pitchFamily="49" charset="0"/>
              <a:buChar char="o"/>
              <a:defRPr/>
            </a:pPr>
            <a:r>
              <a:rPr lang="sl-SI" altLang="sl-SI" sz="1800" dirty="0">
                <a:solidFill>
                  <a:srgbClr val="000000"/>
                </a:solidFill>
              </a:rPr>
              <a:t>Delavki ali delavcu v skladu z določbami ZDR-1 zaradi varstva nosečnosti in starševstva (185. člen):</a:t>
            </a:r>
          </a:p>
          <a:p>
            <a:pPr>
              <a:defRPr/>
            </a:pPr>
            <a:r>
              <a:rPr lang="sl-SI" altLang="sl-SI" sz="1800" dirty="0">
                <a:solidFill>
                  <a:srgbClr val="000000"/>
                </a:solidFill>
              </a:rPr>
              <a:t>ki varuje otroka do 3 let – predhodno pisno soglasje,</a:t>
            </a:r>
          </a:p>
          <a:p>
            <a:pPr>
              <a:defRPr/>
            </a:pPr>
            <a:r>
              <a:rPr lang="sl-SI" altLang="sl-SI" sz="1800" dirty="0">
                <a:solidFill>
                  <a:srgbClr val="000000"/>
                </a:solidFill>
              </a:rPr>
              <a:t>enemu od staršev, če varuje otroka do 7 let, hudo bolnega ali če potrebuje posebno nego po predpisih, ki urejajo družinske prejemke, </a:t>
            </a:r>
            <a:r>
              <a:rPr lang="sl-SI" altLang="sl-SI" sz="1800" b="1" dirty="0">
                <a:solidFill>
                  <a:srgbClr val="000000"/>
                </a:solidFill>
              </a:rPr>
              <a:t>če živi sam z otrokom</a:t>
            </a:r>
            <a:r>
              <a:rPr lang="sl-SI" altLang="sl-SI" sz="1800" dirty="0">
                <a:solidFill>
                  <a:srgbClr val="000000"/>
                </a:solidFill>
              </a:rPr>
              <a:t> – predhodno pisno soglasje,</a:t>
            </a:r>
          </a:p>
          <a:p>
            <a:pPr>
              <a:defRPr/>
            </a:pPr>
            <a:r>
              <a:rPr lang="sl-SI" altLang="sl-SI" sz="1800" dirty="0">
                <a:solidFill>
                  <a:srgbClr val="000000"/>
                </a:solidFill>
              </a:rPr>
              <a:t>noseča delavka + eno leto po porodu + ko doji otroka – NE, če iz ocene tveganja izhaja nevarnost za njeno zdravje in zdravje otroka.</a:t>
            </a:r>
          </a:p>
          <a:p>
            <a:pPr>
              <a:buFont typeface="Courier New" pitchFamily="49" charset="0"/>
              <a:buChar char="o"/>
              <a:defRPr/>
            </a:pPr>
            <a:endParaRPr lang="sl-SI" altLang="sl-SI" sz="1800" dirty="0">
              <a:solidFill>
                <a:srgbClr val="000000"/>
              </a:solidFill>
            </a:endParaRPr>
          </a:p>
          <a:p>
            <a:pPr>
              <a:buFont typeface="Courier New" pitchFamily="49" charset="0"/>
              <a:buChar char="o"/>
              <a:defRPr/>
            </a:pPr>
            <a:r>
              <a:rPr lang="sl-SI" altLang="sl-SI" sz="1800" dirty="0">
                <a:solidFill>
                  <a:srgbClr val="000000"/>
                </a:solidFill>
              </a:rPr>
              <a:t>Starejšemu delavcu (55 let) (199. člen) – predhodno pisno soglasje, soglasje v pogodbi o zaposlitvi NE zadostuje. Lahko tudi za daljše časovno obdobje. Delavec mora imeti možnost, da soglasje kadarkoli enostransko prekliče.</a:t>
            </a:r>
          </a:p>
          <a:p>
            <a:pPr marL="0" indent="0">
              <a:buFontTx/>
              <a:buNone/>
              <a:defRPr/>
            </a:pPr>
            <a:endParaRPr lang="sl-SI" dirty="0"/>
          </a:p>
        </p:txBody>
      </p:sp>
    </p:spTree>
    <p:extLst>
      <p:ext uri="{BB962C8B-B14F-4D97-AF65-F5344CB8AC3E}">
        <p14:creationId xmlns:p14="http://schemas.microsoft.com/office/powerpoint/2010/main" val="2250951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1FEE7C1-A899-7BC4-B759-517702C8CE80}"/>
              </a:ext>
            </a:extLst>
          </p:cNvPr>
          <p:cNvSpPr txBox="1">
            <a:spLocks/>
          </p:cNvSpPr>
          <p:nvPr/>
        </p:nvSpPr>
        <p:spPr bwMode="auto">
          <a:xfrm>
            <a:off x="457200" y="747251"/>
            <a:ext cx="8229600" cy="5378911"/>
          </a:xfrm>
          <a:prstGeom prst="rect">
            <a:avLst/>
          </a:prstGeom>
        </p:spPr>
        <p:txBody>
          <a:bodyPr vert="horz" wrap="square" lIns="91440" tIns="45720" rIns="91440" bIns="45720" numCol="1" anchor="t" anchorCtr="0" compatLnSpc="1">
            <a:prstTxWarp prst="textNoShape">
              <a:avLst/>
            </a:prstTxWarp>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Tx/>
              <a:buNone/>
              <a:defRPr/>
            </a:pPr>
            <a:endParaRPr lang="sl-SI" altLang="sl-SI" sz="2000" dirty="0"/>
          </a:p>
          <a:p>
            <a:pPr>
              <a:defRPr/>
            </a:pPr>
            <a:r>
              <a:rPr lang="sl-SI" altLang="sl-SI" sz="1800" dirty="0"/>
              <a:t>8 ur/teden, 20 ur/mesec– </a:t>
            </a:r>
            <a:r>
              <a:rPr lang="sl-SI" altLang="sl-SI" sz="1800" b="1" dirty="0"/>
              <a:t>TO JE POVPREČJE v 6 mes, če tako določa KP dejavnosti</a:t>
            </a:r>
            <a:r>
              <a:rPr lang="sl-SI" altLang="sl-SI" sz="1800" dirty="0"/>
              <a:t>!</a:t>
            </a:r>
          </a:p>
          <a:p>
            <a:pPr>
              <a:defRPr/>
            </a:pPr>
            <a:r>
              <a:rPr lang="sl-SI" altLang="sl-SI" sz="1800" dirty="0"/>
              <a:t>170 ur/leto.</a:t>
            </a:r>
          </a:p>
          <a:p>
            <a:pPr>
              <a:defRPr/>
            </a:pPr>
            <a:r>
              <a:rPr lang="sl-SI" altLang="sl-SI" sz="1800" dirty="0"/>
              <a:t>Z dovoljenjem delavca </a:t>
            </a:r>
            <a:r>
              <a:rPr lang="sl-SI" altLang="sl-SI" sz="1800" dirty="0" err="1"/>
              <a:t>max</a:t>
            </a:r>
            <a:r>
              <a:rPr lang="sl-SI" altLang="sl-SI" sz="1800" dirty="0"/>
              <a:t>. 230 ur/leto (potrebno splošno soglasje delavca, npr.  V PZ + ob vsakokratni odreditvi pisno soglasje).</a:t>
            </a:r>
          </a:p>
          <a:p>
            <a:pPr>
              <a:defRPr/>
            </a:pPr>
            <a:r>
              <a:rPr lang="sl-SI" altLang="sl-SI" sz="1800" dirty="0"/>
              <a:t>Referenčno obdobje </a:t>
            </a:r>
            <a:r>
              <a:rPr lang="sl-SI" altLang="sl-SI" sz="1800" dirty="0" err="1"/>
              <a:t>max</a:t>
            </a:r>
            <a:r>
              <a:rPr lang="sl-SI" altLang="sl-SI" sz="1800" dirty="0"/>
              <a:t>. 6 mesecev.</a:t>
            </a:r>
          </a:p>
          <a:p>
            <a:pPr>
              <a:defRPr/>
            </a:pPr>
            <a:r>
              <a:rPr lang="sl-SI" altLang="sl-SI" sz="1800" dirty="0"/>
              <a:t>Pri delu s krajšim DČ (ne na podlagi posebnih predpisov) – </a:t>
            </a:r>
            <a:r>
              <a:rPr lang="sl-SI" altLang="sl-SI" sz="1800" dirty="0" err="1"/>
              <a:t>max</a:t>
            </a:r>
            <a:r>
              <a:rPr lang="sl-SI" altLang="sl-SI" sz="1800" dirty="0"/>
              <a:t>. število nadur mora biti sorazmerno delovnemu času.</a:t>
            </a:r>
          </a:p>
          <a:p>
            <a:pPr>
              <a:defRPr/>
            </a:pPr>
            <a:r>
              <a:rPr lang="sl-SI" altLang="sl-SI" sz="1800" dirty="0"/>
              <a:t>Ali so nadure, ki jih delavec opravi preko dovoljene kvote, tudi nadure? Jih delodajalec lahko izplača?</a:t>
            </a:r>
          </a:p>
          <a:p>
            <a:pPr>
              <a:defRPr/>
            </a:pPr>
            <a:r>
              <a:rPr lang="sl-SI" altLang="sl-SI" sz="1800" dirty="0"/>
              <a:t>Nadure lahko delavec:</a:t>
            </a:r>
          </a:p>
          <a:p>
            <a:pPr>
              <a:buFontTx/>
              <a:buChar char="-"/>
              <a:defRPr/>
            </a:pPr>
            <a:r>
              <a:rPr lang="sl-SI" altLang="sl-SI" sz="1800" dirty="0"/>
              <a:t>izkoristi (+dodatek) – 10 nadur za 15 rednih ur (če je dodatek 50%),</a:t>
            </a:r>
          </a:p>
          <a:p>
            <a:pPr>
              <a:buFontTx/>
              <a:buChar char="-"/>
              <a:defRPr/>
            </a:pPr>
            <a:r>
              <a:rPr lang="sl-SI" altLang="sl-SI" sz="1800" dirty="0"/>
              <a:t>izkoristi 1:1, dodatek izplačan,</a:t>
            </a:r>
          </a:p>
          <a:p>
            <a:pPr>
              <a:buFontTx/>
              <a:buChar char="-"/>
              <a:defRPr/>
            </a:pPr>
            <a:r>
              <a:rPr lang="sl-SI" altLang="sl-SI" sz="1800" dirty="0"/>
              <a:t>dobi izplačane z dodatkom.</a:t>
            </a:r>
          </a:p>
          <a:p>
            <a:pPr>
              <a:defRPr/>
            </a:pPr>
            <a:endParaRPr lang="sl-SI" altLang="sl-SI" sz="2000" dirty="0"/>
          </a:p>
        </p:txBody>
      </p:sp>
    </p:spTree>
    <p:extLst>
      <p:ext uri="{BB962C8B-B14F-4D97-AF65-F5344CB8AC3E}">
        <p14:creationId xmlns:p14="http://schemas.microsoft.com/office/powerpoint/2010/main" val="1887315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7A40184F-C339-4E10-8014-4433E8EA1448}"/>
              </a:ext>
            </a:extLst>
          </p:cNvPr>
          <p:cNvPicPr>
            <a:picLocks noChangeAspect="1"/>
          </p:cNvPicPr>
          <p:nvPr/>
        </p:nvPicPr>
        <p:blipFill>
          <a:blip r:embed="rId3"/>
          <a:stretch>
            <a:fillRect/>
          </a:stretch>
        </p:blipFill>
        <p:spPr>
          <a:xfrm>
            <a:off x="0" y="4895850"/>
            <a:ext cx="9144000" cy="1962150"/>
          </a:xfrm>
          <a:prstGeom prst="rect">
            <a:avLst/>
          </a:prstGeom>
        </p:spPr>
      </p:pic>
      <p:sp>
        <p:nvSpPr>
          <p:cNvPr id="6" name="PoljeZBesedilom 5">
            <a:extLst>
              <a:ext uri="{FF2B5EF4-FFF2-40B4-BE49-F238E27FC236}">
                <a16:creationId xmlns:a16="http://schemas.microsoft.com/office/drawing/2014/main" id="{8CCB8F9B-18E3-4EDF-8CB3-0B25344AC2EA}"/>
              </a:ext>
            </a:extLst>
          </p:cNvPr>
          <p:cNvSpPr txBox="1"/>
          <p:nvPr/>
        </p:nvSpPr>
        <p:spPr>
          <a:xfrm>
            <a:off x="717756" y="2664542"/>
            <a:ext cx="8005606" cy="1200329"/>
          </a:xfrm>
          <a:prstGeom prst="rect">
            <a:avLst/>
          </a:prstGeom>
          <a:noFill/>
        </p:spPr>
        <p:txBody>
          <a:bodyPr wrap="square" rtlCol="0">
            <a:spAutoFit/>
          </a:bodyPr>
          <a:lstStyle/>
          <a:p>
            <a:pPr algn="ctr"/>
            <a:r>
              <a:rPr lang="sl-SI" dirty="0"/>
              <a:t>Ste se kaj novega naučili?</a:t>
            </a:r>
          </a:p>
          <a:p>
            <a:pPr algn="ctr"/>
            <a:endParaRPr lang="sl-SI" dirty="0"/>
          </a:p>
          <a:p>
            <a:pPr algn="ctr"/>
            <a:r>
              <a:rPr lang="sl-SI" dirty="0"/>
              <a:t>Povežimo se </a:t>
            </a:r>
            <a:endParaRPr lang="sl-SI" dirty="0">
              <a:hlinkClick r:id="rId4"/>
            </a:endParaRPr>
          </a:p>
          <a:p>
            <a:pPr algn="ctr"/>
            <a:r>
              <a:rPr lang="sl-SI" dirty="0">
                <a:hlinkClick r:id="rId4"/>
              </a:rPr>
              <a:t> </a:t>
            </a:r>
            <a:endParaRPr lang="sl-SI" dirty="0"/>
          </a:p>
        </p:txBody>
      </p:sp>
      <p:pic>
        <p:nvPicPr>
          <p:cNvPr id="8" name="Slika 7">
            <a:hlinkClick r:id="rId5"/>
            <a:extLst>
              <a:ext uri="{FF2B5EF4-FFF2-40B4-BE49-F238E27FC236}">
                <a16:creationId xmlns:a16="http://schemas.microsoft.com/office/drawing/2014/main" id="{C32DE142-0068-4B36-A422-EE399DB3EF7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427407" y="3337020"/>
            <a:ext cx="226141" cy="183959"/>
          </a:xfrm>
          <a:prstGeom prst="rect">
            <a:avLst/>
          </a:prstGeom>
          <a:noFill/>
          <a:ln>
            <a:noFill/>
          </a:ln>
        </p:spPr>
      </p:pic>
    </p:spTree>
    <p:extLst>
      <p:ext uri="{BB962C8B-B14F-4D97-AF65-F5344CB8AC3E}">
        <p14:creationId xmlns:p14="http://schemas.microsoft.com/office/powerpoint/2010/main" val="363499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82E5BC0-4F1C-4FE8-A025-E57226F88756}"/>
              </a:ext>
            </a:extLst>
          </p:cNvPr>
          <p:cNvSpPr txBox="1">
            <a:spLocks/>
          </p:cNvSpPr>
          <p:nvPr/>
        </p:nvSpPr>
        <p:spPr>
          <a:xfrm>
            <a:off x="457200" y="387298"/>
            <a:ext cx="8229600" cy="58658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endParaRPr lang="sl-SI" sz="1800" b="1" dirty="0"/>
          </a:p>
          <a:p>
            <a:pPr>
              <a:buFontTx/>
              <a:buNone/>
              <a:defRPr/>
            </a:pPr>
            <a:r>
              <a:rPr lang="sl-SI" sz="1800" b="1" dirty="0"/>
              <a:t>VELJA ZA VSE EVIDENCE:</a:t>
            </a:r>
          </a:p>
          <a:p>
            <a:pPr>
              <a:buFontTx/>
              <a:buNone/>
              <a:defRPr/>
            </a:pPr>
            <a:endParaRPr lang="sl-SI" sz="1800" b="1" dirty="0"/>
          </a:p>
          <a:p>
            <a:pPr>
              <a:defRPr/>
            </a:pPr>
            <a:r>
              <a:rPr lang="sl-SI" sz="1800" dirty="0"/>
              <a:t>vse evidence se začnejo za posameznega delavca voditi </a:t>
            </a:r>
            <a:r>
              <a:rPr lang="sl-SI" sz="1800" b="1" dirty="0"/>
              <a:t>z dnem, ko sklene </a:t>
            </a:r>
            <a:r>
              <a:rPr lang="sl-SI" sz="1800" dirty="0"/>
              <a:t>pogodbo o zaposlitvi</a:t>
            </a:r>
            <a:r>
              <a:rPr lang="sl-SI" sz="1800" b="1" dirty="0"/>
              <a:t>, preneha pa z dnem, ko mu preneha</a:t>
            </a:r>
            <a:r>
              <a:rPr lang="sl-SI" sz="1800" dirty="0"/>
              <a:t> pogodba o zaposlitvi,</a:t>
            </a:r>
          </a:p>
          <a:p>
            <a:pPr>
              <a:defRPr/>
            </a:pPr>
            <a:r>
              <a:rPr lang="sl-SI" sz="1800" dirty="0"/>
              <a:t>delavec </a:t>
            </a:r>
            <a:r>
              <a:rPr lang="sl-SI" sz="1800" b="1" dirty="0"/>
              <a:t>mora</a:t>
            </a:r>
            <a:r>
              <a:rPr lang="sl-SI" sz="1800" dirty="0"/>
              <a:t> delodajalcu prijaviti spremembe osebnih podatkov v osmih dneh po nastanku spremembe,</a:t>
            </a:r>
          </a:p>
          <a:p>
            <a:pPr>
              <a:defRPr/>
            </a:pPr>
            <a:r>
              <a:rPr lang="sl-SI" sz="1800" dirty="0"/>
              <a:t>delavec lahko kadarkoli vpogleda v svoje osebne podatke, ki jih vodi delodajalec (personalna mapa, evidence) in si jih lahko slika, prekopira ipd.</a:t>
            </a:r>
          </a:p>
          <a:p>
            <a:pPr>
              <a:defRPr/>
            </a:pPr>
            <a:r>
              <a:rPr lang="sl-SI" altLang="sl-SI" sz="1800" dirty="0"/>
              <a:t>zakon ne določa oblike vodenja evidenc – obrazci niso predpisani,</a:t>
            </a:r>
          </a:p>
          <a:p>
            <a:pPr>
              <a:defRPr/>
            </a:pPr>
            <a:r>
              <a:rPr lang="sl-SI" altLang="sl-SI" sz="1800" dirty="0"/>
              <a:t>zakon navaja le podatke, ki jih mora evidenca vsebovati,</a:t>
            </a:r>
          </a:p>
          <a:p>
            <a:pPr>
              <a:defRPr/>
            </a:pPr>
            <a:r>
              <a:rPr lang="sl-SI" altLang="sl-SI" sz="1800" dirty="0"/>
              <a:t>vsak delodajalec sam določi, kako bo evidence vodil (ročno, elektronsko),</a:t>
            </a:r>
          </a:p>
          <a:p>
            <a:pPr>
              <a:defRPr/>
            </a:pPr>
            <a:r>
              <a:rPr lang="sl-SI" altLang="sl-SI" sz="1800" dirty="0"/>
              <a:t>pred ZEPDSV-A kraj hrambe evidenc ni bil predpisan,</a:t>
            </a:r>
          </a:p>
          <a:p>
            <a:pPr>
              <a:defRPr/>
            </a:pPr>
            <a:r>
              <a:rPr lang="sl-SI" altLang="sl-SI" sz="1800" dirty="0"/>
              <a:t>delodajalec podatke pridobi od delavca (prošnja za zaposlitev, pogodba o zaposlitvi, izpolnitev pripravljenega obrazca, …),</a:t>
            </a:r>
          </a:p>
          <a:p>
            <a:pPr marL="0" indent="0">
              <a:buNone/>
              <a:defRPr/>
            </a:pPr>
            <a:endParaRPr lang="sl-SI" altLang="sl-SI" sz="1800" dirty="0"/>
          </a:p>
          <a:p>
            <a:pPr marL="0" indent="0">
              <a:buNone/>
              <a:defRPr/>
            </a:pPr>
            <a:endParaRPr lang="sl-SI" altLang="sl-SI" sz="1800" dirty="0"/>
          </a:p>
          <a:p>
            <a:pPr marL="0" indent="0">
              <a:buNone/>
              <a:defRPr/>
            </a:pPr>
            <a:endParaRPr lang="sl-SI" altLang="sl-SI" sz="1800" b="1" dirty="0">
              <a:cs typeface="Arial" pitchFamily="34" charset="0"/>
            </a:endParaRPr>
          </a:p>
          <a:p>
            <a:pPr>
              <a:buFontTx/>
              <a:buNone/>
              <a:defRPr/>
            </a:pPr>
            <a:endParaRPr lang="sl-SI" dirty="0"/>
          </a:p>
        </p:txBody>
      </p:sp>
    </p:spTree>
    <p:extLst>
      <p:ext uri="{BB962C8B-B14F-4D97-AF65-F5344CB8AC3E}">
        <p14:creationId xmlns:p14="http://schemas.microsoft.com/office/powerpoint/2010/main" val="340666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35620D30-FF43-DF0A-44B5-68B43B89E02E}"/>
              </a:ext>
            </a:extLst>
          </p:cNvPr>
          <p:cNvSpPr txBox="1"/>
          <p:nvPr/>
        </p:nvSpPr>
        <p:spPr>
          <a:xfrm>
            <a:off x="528320" y="705902"/>
            <a:ext cx="7904480" cy="5632311"/>
          </a:xfrm>
          <a:prstGeom prst="rect">
            <a:avLst/>
          </a:prstGeom>
          <a:noFill/>
        </p:spPr>
        <p:txBody>
          <a:bodyPr wrap="square">
            <a:spAutoFit/>
          </a:bodyPr>
          <a:lstStyle/>
          <a:p>
            <a:pPr marL="285750" indent="-285750" algn="just">
              <a:buFont typeface="Arial" panose="020B0604020202020204" pitchFamily="34" charset="0"/>
              <a:buChar char="•"/>
              <a:defRPr/>
            </a:pPr>
            <a:endParaRPr lang="sl-SI" altLang="sl-SI" dirty="0"/>
          </a:p>
          <a:p>
            <a:pPr marL="285750" indent="-285750" algn="just">
              <a:buFont typeface="Arial" panose="020B0604020202020204" pitchFamily="34" charset="0"/>
              <a:buChar char="•"/>
              <a:defRPr/>
            </a:pPr>
            <a:r>
              <a:rPr lang="sl-SI" altLang="sl-SI" dirty="0"/>
              <a:t>d</a:t>
            </a:r>
            <a:r>
              <a:rPr lang="sl-SI" altLang="sl-SI" sz="1800" dirty="0"/>
              <a:t>elodajalec za pridobitev podatkov, ki jih mora voditi po ZEPDSV ne potrebuje posebne privolitve delavca, mora pa upoštevati načelo najmanjšega obsega podatkov,</a:t>
            </a:r>
            <a:endParaRPr lang="sl-SI" altLang="sl-SI" dirty="0"/>
          </a:p>
          <a:p>
            <a:pPr marL="285750" indent="-285750" algn="just">
              <a:buFont typeface="Arial" panose="020B0604020202020204" pitchFamily="34" charset="0"/>
              <a:buChar char="•"/>
              <a:defRPr/>
            </a:pPr>
            <a:endParaRPr lang="sl-SI" sz="18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defRPr/>
            </a:pPr>
            <a:r>
              <a:rPr lang="sl-SI" dirty="0">
                <a:solidFill>
                  <a:srgbClr val="000000"/>
                </a:solidFill>
                <a:latin typeface="Calibri" panose="020F0502020204030204" pitchFamily="34" charset="0"/>
              </a:rPr>
              <a:t>p</a:t>
            </a:r>
            <a:r>
              <a:rPr lang="sl-SI" sz="1800" b="0" i="0" u="none" strike="noStrike" baseline="0" dirty="0">
                <a:solidFill>
                  <a:srgbClr val="000000"/>
                </a:solidFill>
                <a:latin typeface="Calibri" panose="020F0502020204030204" pitchFamily="34" charset="0"/>
              </a:rPr>
              <a:t>redpisi na področju varstva osebnih podatkov nalagajo hrambo na način, ki nepooblaščenim osebam onemogoča dostop (različne možnosti–zaklepanje</a:t>
            </a:r>
            <a:r>
              <a:rPr lang="sl-SI" sz="1800" b="0" i="0" u="none" strike="noStrike" baseline="0">
                <a:solidFill>
                  <a:srgbClr val="000000"/>
                </a:solidFill>
                <a:latin typeface="Calibri" panose="020F0502020204030204" pitchFamily="34" charset="0"/>
              </a:rPr>
              <a:t>, ognjevarne </a:t>
            </a:r>
            <a:r>
              <a:rPr lang="sl-SI" sz="1800" b="0" i="0" u="none" strike="noStrike" baseline="0" dirty="0">
                <a:solidFill>
                  <a:srgbClr val="000000"/>
                </a:solidFill>
                <a:latin typeface="Calibri" panose="020F0502020204030204" pitchFamily="34" charset="0"/>
              </a:rPr>
              <a:t>omare, videonadzor, sistem gesel, </a:t>
            </a:r>
            <a:r>
              <a:rPr lang="sl-SI" sz="1800" b="0" i="0" u="none" strike="noStrike" baseline="0" dirty="0" err="1">
                <a:solidFill>
                  <a:srgbClr val="000000"/>
                </a:solidFill>
                <a:latin typeface="Calibri" panose="020F0502020204030204" pitchFamily="34" charset="0"/>
              </a:rPr>
              <a:t>kriptiranje</a:t>
            </a:r>
            <a:r>
              <a:rPr lang="sl-SI" sz="1800" b="0" i="0" u="none" strike="noStrike" baseline="0" dirty="0">
                <a:solidFill>
                  <a:srgbClr val="000000"/>
                </a:solidFill>
                <a:latin typeface="Calibri" panose="020F0502020204030204" pitchFamily="34" charset="0"/>
              </a:rPr>
              <a:t> ipd.)</a:t>
            </a:r>
            <a:endParaRPr lang="sl-SI" altLang="sl-SI" sz="1800" dirty="0"/>
          </a:p>
          <a:p>
            <a:pPr algn="just">
              <a:defRPr/>
            </a:pPr>
            <a:endParaRPr lang="sl-SI" sz="1800" dirty="0"/>
          </a:p>
          <a:p>
            <a:pPr marL="285750" indent="-285750" algn="just">
              <a:buFont typeface="Arial" panose="020B0604020202020204" pitchFamily="34" charset="0"/>
              <a:buChar char="•"/>
              <a:defRPr/>
            </a:pPr>
            <a:r>
              <a:rPr lang="sl-SI" altLang="sl-SI" sz="1800" dirty="0">
                <a:cs typeface="Arial" pitchFamily="34" charset="0"/>
              </a:rPr>
              <a:t>dokumenti s podatki o delavcu, za katerega se preneha voditi evidenca in izvirne listine, se hranijo kot listina </a:t>
            </a:r>
            <a:r>
              <a:rPr lang="sl-SI" altLang="sl-SI" sz="1800" b="1" dirty="0">
                <a:cs typeface="Arial" pitchFamily="34" charset="0"/>
              </a:rPr>
              <a:t>trajne vrednosti</a:t>
            </a:r>
            <a:r>
              <a:rPr lang="sl-SI" altLang="sl-SI" sz="1800" dirty="0">
                <a:cs typeface="Arial" pitchFamily="34" charset="0"/>
              </a:rPr>
              <a:t>, ki jo mora delodajalec predložiti na zahtevo pristojnega organa (arhivska oznaka T),</a:t>
            </a:r>
          </a:p>
          <a:p>
            <a:pPr algn="just">
              <a:defRPr/>
            </a:pPr>
            <a:endParaRPr lang="sl-SI" altLang="sl-SI" sz="1800" dirty="0">
              <a:cs typeface="Arial" pitchFamily="34" charset="0"/>
            </a:endParaRPr>
          </a:p>
          <a:p>
            <a:pPr marL="285750" indent="-285750" algn="just">
              <a:buFont typeface="Arial" panose="020B0604020202020204" pitchFamily="34" charset="0"/>
              <a:buChar char="•"/>
              <a:defRPr/>
            </a:pPr>
            <a:r>
              <a:rPr lang="sl-SI" altLang="sl-SI" sz="1800" dirty="0">
                <a:cs typeface="Arial" pitchFamily="34" charset="0"/>
              </a:rPr>
              <a:t>ob prenehanju dejavnosti delodajalca prevzame arhiv podatkov o delavcu </a:t>
            </a:r>
            <a:r>
              <a:rPr lang="sl-SI" altLang="sl-SI" sz="1800" b="1" dirty="0">
                <a:cs typeface="Arial" pitchFamily="34" charset="0"/>
              </a:rPr>
              <a:t>pravni naslednik</a:t>
            </a:r>
            <a:r>
              <a:rPr lang="sl-SI" altLang="sl-SI" sz="1800" dirty="0">
                <a:cs typeface="Arial" pitchFamily="34" charset="0"/>
              </a:rPr>
              <a:t>. Če pravnega naslednika ni, arhivsko gradivo prevzame </a:t>
            </a:r>
            <a:r>
              <a:rPr lang="sl-SI" altLang="sl-SI" sz="1800" b="1" dirty="0">
                <a:cs typeface="Arial" pitchFamily="34" charset="0"/>
              </a:rPr>
              <a:t>Arhiv Republike Slovenije,</a:t>
            </a:r>
          </a:p>
          <a:p>
            <a:pPr marL="285750" indent="-285750" algn="just">
              <a:buFont typeface="Arial" panose="020B0604020202020204" pitchFamily="34" charset="0"/>
              <a:buChar char="•"/>
              <a:defRPr/>
            </a:pPr>
            <a:endParaRPr lang="sl-SI" altLang="sl-SI" b="1" dirty="0">
              <a:cs typeface="Arial" pitchFamily="34" charset="0"/>
            </a:endParaRPr>
          </a:p>
          <a:p>
            <a:pPr marL="285750" indent="-285750" algn="just">
              <a:buFont typeface="Arial" panose="020B0604020202020204" pitchFamily="34" charset="0"/>
              <a:buChar char="•"/>
              <a:defRPr/>
            </a:pPr>
            <a:r>
              <a:rPr lang="sl-SI" altLang="sl-SI" sz="1800" dirty="0">
                <a:cs typeface="Arial" pitchFamily="34" charset="0"/>
              </a:rPr>
              <a:t>Mnenje MDDSZEM  - evidence nimajo lastnosti arhivskega gradiva po ZVDAGA, zato ga je dovoljeno uničiti, če je bilo pretvorjeno v digitalno obliko za dolgoročno hrambo, ali zapisano na mikrofilm po 14. členu ZVDAGA.</a:t>
            </a:r>
          </a:p>
        </p:txBody>
      </p:sp>
    </p:spTree>
    <p:extLst>
      <p:ext uri="{BB962C8B-B14F-4D97-AF65-F5344CB8AC3E}">
        <p14:creationId xmlns:p14="http://schemas.microsoft.com/office/powerpoint/2010/main" val="99675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727A9D22-F8C0-D11F-8556-A57CB8B59D23}"/>
              </a:ext>
            </a:extLst>
          </p:cNvPr>
          <p:cNvSpPr txBox="1"/>
          <p:nvPr/>
        </p:nvSpPr>
        <p:spPr>
          <a:xfrm>
            <a:off x="477519" y="711200"/>
            <a:ext cx="7627389" cy="5355312"/>
          </a:xfrm>
          <a:prstGeom prst="rect">
            <a:avLst/>
          </a:prstGeom>
          <a:noFill/>
        </p:spPr>
        <p:txBody>
          <a:bodyPr wrap="square" rtlCol="0">
            <a:spAutoFit/>
          </a:bodyPr>
          <a:lstStyle/>
          <a:p>
            <a:pPr algn="ctr"/>
            <a:r>
              <a:rPr lang="sl-SI" b="1" dirty="0">
                <a:solidFill>
                  <a:srgbClr val="FF0000"/>
                </a:solidFill>
              </a:rPr>
              <a:t>Evidenca o zaposlenih delavcih</a:t>
            </a:r>
          </a:p>
          <a:p>
            <a:endParaRPr lang="sl-SI" dirty="0"/>
          </a:p>
          <a:p>
            <a:pPr algn="just"/>
            <a:r>
              <a:rPr lang="sl-SI" dirty="0"/>
              <a:t>V evidenco o zaposlenih delavcih se za vsakega delavca, ki je v delovnem razmerju, vpišejo: </a:t>
            </a:r>
          </a:p>
          <a:p>
            <a:endParaRPr lang="sl-SI" dirty="0"/>
          </a:p>
          <a:p>
            <a:pPr algn="just"/>
            <a:r>
              <a:rPr lang="sl-SI" dirty="0"/>
              <a:t>a</a:t>
            </a:r>
            <a:r>
              <a:rPr lang="sl-SI" b="1" dirty="0"/>
              <a:t>)</a:t>
            </a:r>
            <a:r>
              <a:rPr lang="sl-SI" b="1" dirty="0">
                <a:latin typeface="Times New Roman" panose="02020603050405020304" pitchFamily="18" charset="0"/>
              </a:rPr>
              <a:t> </a:t>
            </a:r>
            <a:r>
              <a:rPr lang="sl-SI" b="1" dirty="0"/>
              <a:t>podatki o delavcu: </a:t>
            </a:r>
            <a:r>
              <a:rPr lang="sl-SI" dirty="0"/>
              <a:t>osebno ime, datum rojstva, če oseba nima EMŠO, kraj rojstva, država rojstva (če je kraj rojstva v tujini), EMŠO, davčna številka, državljanstvo, naslov stalnega prebivališča (ulica, hišna številka, kraj, poštna številka, šifra občine, občina, šifra države, država), naslov začasnega prebivališča (ulica, hišna številka, kraj, poštna številka, šifra občine, občina, šifra države, država), </a:t>
            </a:r>
            <a:r>
              <a:rPr lang="sl-SI" sz="1800" dirty="0">
                <a:effectLst/>
                <a:latin typeface="Times New Roman" panose="02020603050405020304" pitchFamily="18" charset="0"/>
              </a:rPr>
              <a:t> </a:t>
            </a:r>
            <a:r>
              <a:rPr lang="sl-SI" dirty="0"/>
              <a:t>izobrazba, ali je delavec invalid, kategorija invalidnosti, ali je delavec delno upokojen, ali delavec opravlja dopolnilno delo pri drugem delodajalcu, (ime drugega delodajalca in matična številka, naslov drugega delodajalca (ulica, hišna številka, poštna številka, kraj)); </a:t>
            </a:r>
          </a:p>
          <a:p>
            <a:pPr algn="just"/>
            <a:endParaRPr lang="sl-SI" dirty="0"/>
          </a:p>
          <a:p>
            <a:pPr algn="just"/>
            <a:r>
              <a:rPr lang="sl-SI" b="1" dirty="0"/>
              <a:t>b)</a:t>
            </a:r>
            <a:r>
              <a:rPr lang="sl-SI" sz="1800" b="1" dirty="0">
                <a:effectLst/>
                <a:latin typeface="Times New Roman" panose="02020603050405020304" pitchFamily="18" charset="0"/>
              </a:rPr>
              <a:t> </a:t>
            </a:r>
            <a:r>
              <a:rPr lang="sl-SI" b="1" dirty="0"/>
              <a:t>podatki o delovnem dovoljenju delavca (tujci): </a:t>
            </a:r>
            <a:r>
              <a:rPr lang="sl-SI" dirty="0"/>
              <a:t>vrsta delovnega dovoljenja, datum izdaje delovnega dovoljenja, datum izteka delovnega dovoljenja, številka delovnega dovoljenja, organ, ki je izdal delovno dovoljenje; </a:t>
            </a:r>
          </a:p>
          <a:p>
            <a:endParaRPr lang="sl-SI" dirty="0"/>
          </a:p>
        </p:txBody>
      </p:sp>
    </p:spTree>
    <p:extLst>
      <p:ext uri="{BB962C8B-B14F-4D97-AF65-F5344CB8AC3E}">
        <p14:creationId xmlns:p14="http://schemas.microsoft.com/office/powerpoint/2010/main" val="276604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1B5F7F87-D995-3D67-AC8D-FD39446AF469}"/>
              </a:ext>
            </a:extLst>
          </p:cNvPr>
          <p:cNvSpPr txBox="1"/>
          <p:nvPr/>
        </p:nvSpPr>
        <p:spPr>
          <a:xfrm>
            <a:off x="218208" y="488291"/>
            <a:ext cx="8032173" cy="3139321"/>
          </a:xfrm>
          <a:prstGeom prst="rect">
            <a:avLst/>
          </a:prstGeom>
          <a:noFill/>
        </p:spPr>
        <p:txBody>
          <a:bodyPr wrap="square">
            <a:spAutoFit/>
          </a:bodyPr>
          <a:lstStyle/>
          <a:p>
            <a:pPr algn="just"/>
            <a:r>
              <a:rPr lang="sl-SI" b="1" dirty="0"/>
              <a:t>c) podatki o sklenjeni pogodbi o zaposlitvi: </a:t>
            </a:r>
            <a:r>
              <a:rPr lang="sl-SI" dirty="0"/>
              <a:t>datum sklenitve pogodbe o zaposlitvi, datum nastopa dela, vrsta sklenjene pogodbe o zaposlitvi,</a:t>
            </a:r>
            <a:r>
              <a:rPr lang="sl-SI" sz="1800" dirty="0">
                <a:effectLst/>
                <a:latin typeface="Times New Roman" panose="02020603050405020304" pitchFamily="18" charset="0"/>
              </a:rPr>
              <a:t> </a:t>
            </a:r>
            <a:r>
              <a:rPr lang="sl-SI" dirty="0"/>
              <a:t>razlog za sklenitev pogodbe o zaposlitvi za določen čas, poklic, ki ga opravlja delavec,</a:t>
            </a:r>
            <a:r>
              <a:rPr lang="sl-SI" sz="1800" dirty="0">
                <a:effectLst/>
                <a:latin typeface="Times New Roman" panose="02020603050405020304" pitchFamily="18" charset="0"/>
              </a:rPr>
              <a:t> </a:t>
            </a:r>
            <a:r>
              <a:rPr lang="sl-SI" dirty="0"/>
              <a:t>strokovna usposobljenost, potrebna za opravljanje del in nalog delovnega mesta, za katero je delavec sklenil pogodbo o zaposlitvi, </a:t>
            </a:r>
            <a:r>
              <a:rPr lang="sl-SI" sz="1800" dirty="0">
                <a:effectLst/>
                <a:latin typeface="Times New Roman" panose="02020603050405020304" pitchFamily="18" charset="0"/>
              </a:rPr>
              <a:t> </a:t>
            </a:r>
            <a:r>
              <a:rPr lang="sl-SI" dirty="0"/>
              <a:t>naziv delovnega mesta oziroma podatki o vrsti dela, za katerega je delavec sklenil pogodbo o zaposlitvi, število ur tedenskega rednega delovnega časa, razporeditev delovnega časa, kraj, kjer delavec opravlja delo, ali pogodba o zaposlitvi delavca vsebuje konkurenčno klavzulo; </a:t>
            </a:r>
          </a:p>
          <a:p>
            <a:pPr algn="just"/>
            <a:endParaRPr lang="sl-SI" dirty="0"/>
          </a:p>
          <a:p>
            <a:pPr algn="just"/>
            <a:r>
              <a:rPr lang="sl-SI" b="1" dirty="0"/>
              <a:t>č)    podatki o prenehanju pogodbe o zaposlitvi: </a:t>
            </a:r>
            <a:r>
              <a:rPr lang="sl-SI" dirty="0"/>
              <a:t>datum prenehanja pogodbe o zaposlitvi in način prenehanja pogodbe o zaposlitvi.</a:t>
            </a:r>
          </a:p>
        </p:txBody>
      </p:sp>
    </p:spTree>
    <p:extLst>
      <p:ext uri="{BB962C8B-B14F-4D97-AF65-F5344CB8AC3E}">
        <p14:creationId xmlns:p14="http://schemas.microsoft.com/office/powerpoint/2010/main" val="1246984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3878ED55-B54B-426C-11AF-07086FC3119B}"/>
              </a:ext>
            </a:extLst>
          </p:cNvPr>
          <p:cNvSpPr txBox="1"/>
          <p:nvPr/>
        </p:nvSpPr>
        <p:spPr>
          <a:xfrm>
            <a:off x="444268" y="391228"/>
            <a:ext cx="7712595" cy="6463308"/>
          </a:xfrm>
          <a:prstGeom prst="rect">
            <a:avLst/>
          </a:prstGeom>
          <a:noFill/>
        </p:spPr>
        <p:txBody>
          <a:bodyPr wrap="square" rtlCol="0">
            <a:spAutoFit/>
          </a:bodyPr>
          <a:lstStyle/>
          <a:p>
            <a:pPr algn="ctr"/>
            <a:r>
              <a:rPr lang="sl-SI" b="1" dirty="0">
                <a:solidFill>
                  <a:srgbClr val="FF0000"/>
                </a:solidFill>
              </a:rPr>
              <a:t>Evidenca o stroških dela</a:t>
            </a:r>
          </a:p>
          <a:p>
            <a:endParaRPr lang="sl-SI" dirty="0"/>
          </a:p>
          <a:p>
            <a:pPr algn="just"/>
            <a:r>
              <a:rPr lang="sl-SI" dirty="0"/>
              <a:t>Delodajalec mesečno za vsakega delavca vpisuje v evidenco o stroških dela : </a:t>
            </a:r>
          </a:p>
          <a:p>
            <a:pPr algn="just"/>
            <a:r>
              <a:rPr lang="sl-SI" b="1" dirty="0"/>
              <a:t>a) podatke o delavcu: </a:t>
            </a:r>
            <a:r>
              <a:rPr lang="sl-SI" dirty="0"/>
              <a:t>poleg podatkov iz evidence o zaposlenih delavcev se vpisuje še: številko transakcijskega računa, na katerega se izplačujejo plače in ostali prejemki; </a:t>
            </a:r>
          </a:p>
          <a:p>
            <a:pPr algn="just"/>
            <a:r>
              <a:rPr lang="sl-SI" b="1" dirty="0"/>
              <a:t>b)</a:t>
            </a:r>
            <a:r>
              <a:rPr lang="sl-SI" b="1" dirty="0">
                <a:latin typeface="Times New Roman" panose="02020603050405020304" pitchFamily="18" charset="0"/>
              </a:rPr>
              <a:t> </a:t>
            </a:r>
            <a:r>
              <a:rPr lang="sl-SI" b="1" dirty="0"/>
              <a:t>podatke o plačah in nadomestilih plač, ki bremenijo delodajalca: </a:t>
            </a:r>
            <a:r>
              <a:rPr lang="sl-SI" dirty="0"/>
              <a:t>bruto plača za delo s polnim delovnim časom/krajšim delovnim časom od polnega, bruto izplačila za delo preko polnega delovnega časa (nadurno delo), bruto nadomestila plač, ki bremenijo delodajalca, bruto zaostala izplačila in nadomestila plač, bruto izplačila na podlagi osebne delovne uspešnosti, dodatna denarna izplačila iz naslova uspešnosti poslovanja;  neto plača, zaostalo izplačilo, </a:t>
            </a:r>
          </a:p>
          <a:p>
            <a:pPr algn="just"/>
            <a:r>
              <a:rPr lang="sl-SI" dirty="0"/>
              <a:t>nadomestilo plače, izredno izplačilo; </a:t>
            </a:r>
            <a:endParaRPr lang="sl-SI" b="1" dirty="0"/>
          </a:p>
          <a:p>
            <a:pPr algn="just"/>
            <a:r>
              <a:rPr lang="sl-SI" b="1" dirty="0"/>
              <a:t>c)</a:t>
            </a:r>
            <a:r>
              <a:rPr lang="sl-SI" b="1" dirty="0">
                <a:latin typeface="Times New Roman" panose="02020603050405020304" pitchFamily="18" charset="0"/>
              </a:rPr>
              <a:t> </a:t>
            </a:r>
            <a:r>
              <a:rPr lang="sl-SI" b="1" dirty="0"/>
              <a:t>podatke o drugih stroških dela: </a:t>
            </a:r>
            <a:r>
              <a:rPr lang="sl-SI" dirty="0"/>
              <a:t>povračila stroškov v zvezi z delom, regres za letni dopust, jubilejna nagrada, dodatna plačila, namenjena socialni varnosti delavcev, plačila za prostovoljno pokojninsko zavarovanje, solidarnostna pomoč, </a:t>
            </a:r>
          </a:p>
          <a:p>
            <a:pPr algn="just"/>
            <a:r>
              <a:rPr lang="sl-SI" dirty="0"/>
              <a:t>odpravnina, stroški izobraževanja delavcev, davki na izplačane plače, ostali stroški dela; </a:t>
            </a:r>
          </a:p>
          <a:p>
            <a:pPr algn="just"/>
            <a:r>
              <a:rPr lang="sl-SI" b="1" dirty="0"/>
              <a:t>č)  podatke o zakonsko določenih prispevkih za socialno varnost za posameznega delavca: </a:t>
            </a:r>
            <a:r>
              <a:rPr lang="sl-SI" dirty="0"/>
              <a:t>prispevki v breme delodajalca in prispevki v breme zavarovanca.</a:t>
            </a:r>
          </a:p>
          <a:p>
            <a:pPr algn="just"/>
            <a:endParaRPr lang="sl-SI" dirty="0"/>
          </a:p>
          <a:p>
            <a:endParaRPr lang="sl-SI" dirty="0"/>
          </a:p>
        </p:txBody>
      </p:sp>
    </p:spTree>
    <p:extLst>
      <p:ext uri="{BB962C8B-B14F-4D97-AF65-F5344CB8AC3E}">
        <p14:creationId xmlns:p14="http://schemas.microsoft.com/office/powerpoint/2010/main" val="1023282537"/>
      </p:ext>
    </p:extLst>
  </p:cSld>
  <p:clrMapOvr>
    <a:masterClrMapping/>
  </p:clrMapOvr>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1252</TotalTime>
  <Words>6214</Words>
  <Application>Microsoft Office PowerPoint</Application>
  <PresentationFormat>Diaprojekcija na zaslonu (4:3)</PresentationFormat>
  <Paragraphs>571</Paragraphs>
  <Slides>48</Slides>
  <Notes>1</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48</vt:i4>
      </vt:variant>
    </vt:vector>
  </HeadingPairs>
  <TitlesOfParts>
    <vt:vector size="55" baseType="lpstr">
      <vt:lpstr>Arial</vt:lpstr>
      <vt:lpstr>Calibri</vt:lpstr>
      <vt:lpstr>Calibri Light</vt:lpstr>
      <vt:lpstr>CIDFont+F2</vt:lpstr>
      <vt:lpstr>Courier New</vt:lpstr>
      <vt:lpstr>Times New Roman</vt:lpstr>
      <vt:lpstr>Office Theme</vt:lpstr>
      <vt:lpstr>PowerPointova predstavitev</vt:lpstr>
      <vt:lpstr> Vodenje evidence delovnega časa in novosti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Veliki naslov</dc:title>
  <dc:creator>Microsoft Office User</dc:creator>
  <cp:lastModifiedBy>Nina Scortegagna Kavčnik</cp:lastModifiedBy>
  <cp:revision>137</cp:revision>
  <dcterms:created xsi:type="dcterms:W3CDTF">2019-02-04T15:30:21Z</dcterms:created>
  <dcterms:modified xsi:type="dcterms:W3CDTF">2023-10-23T14:39:58Z</dcterms:modified>
</cp:coreProperties>
</file>